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1" r:id="rId4"/>
    <p:sldId id="258" r:id="rId5"/>
    <p:sldId id="259" r:id="rId6"/>
    <p:sldId id="262" r:id="rId7"/>
    <p:sldId id="260" r:id="rId8"/>
    <p:sldId id="263" r:id="rId9"/>
    <p:sldId id="264" r:id="rId10"/>
    <p:sldId id="265" r:id="rId11"/>
    <p:sldId id="268" r:id="rId12"/>
    <p:sldId id="267" r:id="rId13"/>
    <p:sldId id="269" r:id="rId14"/>
    <p:sldId id="266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3DC2A-1216-496D-8C8C-AFEBAF192CD8}" type="datetimeFigureOut">
              <a:rPr lang="pt-BR" smtClean="0"/>
              <a:t>28/05/2026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A7DE7-DFEF-4AF3-9BDD-61F47FDA75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0296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74B65-B616-466B-B721-D5BEAED149A6}" type="datetime1">
              <a:rPr lang="pt-BR" smtClean="0"/>
              <a:t>28/05/2026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820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3CC84-A842-4FD8-975D-CED2B98679D3}" type="datetime1">
              <a:rPr lang="pt-BR" smtClean="0"/>
              <a:t>28/05/2026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270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E686-A65D-48E2-8CC3-27EA411A1BDB}" type="datetime1">
              <a:rPr lang="pt-BR" smtClean="0"/>
              <a:t>28/05/2026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358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76F6-8AC1-40C4-92AF-1FB7266D18EC}" type="datetime1">
              <a:rPr lang="pt-BR" smtClean="0"/>
              <a:t>28/05/2026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400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9D243-1C2E-44EF-B1F8-7C973FCB048D}" type="datetime1">
              <a:rPr lang="pt-BR" smtClean="0"/>
              <a:t>28/05/2026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1262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DBFE-26C0-4FE0-8F1A-F34251DD50FE}" type="datetime1">
              <a:rPr lang="pt-BR" smtClean="0"/>
              <a:t>28/05/2026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6676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93B79-3FE9-4A89-AB1A-EF368C0B6A13}" type="datetime1">
              <a:rPr lang="pt-BR" smtClean="0"/>
              <a:t>28/05/2026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1933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844D-8682-43E8-8FCA-1CE147713367}" type="datetime1">
              <a:rPr lang="pt-BR" smtClean="0"/>
              <a:t>28/05/2026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946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3DA9-2795-470D-80CE-105432A6AC24}" type="datetime1">
              <a:rPr lang="pt-BR" smtClean="0"/>
              <a:t>28/05/2026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0138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87C7-2F8B-4FC2-9636-81D7A141AD97}" type="datetime1">
              <a:rPr lang="pt-BR" smtClean="0"/>
              <a:t>28/05/2026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237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BA347-673D-4D3C-AF1C-EA7198F86790}" type="datetime1">
              <a:rPr lang="pt-BR" smtClean="0"/>
              <a:t>28/05/2026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2025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7D1D3-201F-4190-BCF0-6D17F8B9C5BA}" type="datetime1">
              <a:rPr lang="pt-BR" smtClean="0"/>
              <a:t>28/05/2026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E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0FB8C-A944-4CB0-A427-3DA8F5A154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8997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34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71450" y="2188897"/>
            <a:ext cx="11830050" cy="1785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7175" indent="-1514475" algn="just">
              <a:lnSpc>
                <a:spcPct val="107000"/>
              </a:lnSpc>
              <a:spcAft>
                <a:spcPts val="0"/>
              </a:spcAft>
            </a:pPr>
            <a:r>
              <a:rPr lang="pt-BR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Objetivo. </a:t>
            </a:r>
            <a:r>
              <a:rPr lang="pt-B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Promover um espaço de reflexão e capacitação sobre os desafios e as boas práticas de governança, transparência e efetividade nas parcerias de colaboração entre o poder público e as Organizações da Sociedade Civil (</a:t>
            </a:r>
            <a:r>
              <a:rPr lang="pt-BR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OSCs</a:t>
            </a:r>
            <a:r>
              <a:rPr lang="pt-B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pt-B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74904" y="4179600"/>
            <a:ext cx="11466576" cy="1324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9500" indent="-1079500" algn="just">
              <a:lnSpc>
                <a:spcPct val="107000"/>
              </a:lnSpc>
              <a:spcAft>
                <a:spcPts val="0"/>
              </a:spcAft>
            </a:pPr>
            <a:r>
              <a:rPr lang="pt-BR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Tema.</a:t>
            </a:r>
            <a:r>
              <a:rPr lang="pt-BR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Instrumentos de Transparência Ativa e Passiva, </a:t>
            </a:r>
            <a:r>
              <a:rPr lang="pt-BR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Compliance</a:t>
            </a:r>
            <a:r>
              <a:rPr lang="pt-B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pt-BR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Accountability</a:t>
            </a:r>
            <a:r>
              <a:rPr lang="pt-B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integridade e mensuração de resultados nas parcerias entre as </a:t>
            </a:r>
            <a:r>
              <a:rPr lang="pt-BR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OSCs</a:t>
            </a:r>
            <a:r>
              <a:rPr lang="pt-B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o Poder Público</a:t>
            </a:r>
            <a:endParaRPr lang="pt-B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5769864" y="5823019"/>
            <a:ext cx="6071616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19250" indent="-1619250"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Palestrante.</a:t>
            </a:r>
            <a:r>
              <a:rPr lang="pt-B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Professor Doutor José </a:t>
            </a:r>
            <a:r>
              <a:rPr lang="pt-BR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Antonio</a:t>
            </a:r>
            <a:r>
              <a:rPr lang="pt-B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França    PPG/GIPP/FACE/UnB</a:t>
            </a:r>
            <a:endParaRPr lang="pt-B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BE7D988-50EE-BD5C-0FC6-34D5FC9AC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25" y="187315"/>
            <a:ext cx="1130300" cy="10541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C6D763F6-36F1-14F5-2EC7-9E1FA2517AA3}"/>
              </a:ext>
            </a:extLst>
          </p:cNvPr>
          <p:cNvSpPr txBox="1"/>
          <p:nvPr/>
        </p:nvSpPr>
        <p:spPr>
          <a:xfrm>
            <a:off x="1757363" y="158599"/>
            <a:ext cx="9933012" cy="1835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29.05.2026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407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DFE9527-F996-DA16-200F-D6B44EA8C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ACBBEE1-3220-8064-1BCA-4D7EB9D5A9AE}"/>
              </a:ext>
            </a:extLst>
          </p:cNvPr>
          <p:cNvSpPr txBox="1"/>
          <p:nvPr/>
        </p:nvSpPr>
        <p:spPr>
          <a:xfrm>
            <a:off x="2000247" y="158599"/>
            <a:ext cx="9144000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0BD70D0-B17D-2D4B-8D97-0498DA2B0E5A}"/>
              </a:ext>
            </a:extLst>
          </p:cNvPr>
          <p:cNvSpPr txBox="1"/>
          <p:nvPr/>
        </p:nvSpPr>
        <p:spPr>
          <a:xfrm>
            <a:off x="285750" y="1458378"/>
            <a:ext cx="1208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Contexto dos Instrumentos de Transparência Ativa e Passiva, </a:t>
            </a:r>
            <a:r>
              <a:rPr lang="pt-BR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Compliance</a:t>
            </a:r>
            <a:r>
              <a:rPr lang="pt-B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pt-BR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Accountability</a:t>
            </a:r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8FABCB6-D5A1-ED47-CF90-50D4E112A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29" y="2489199"/>
            <a:ext cx="10046043" cy="3701535"/>
          </a:xfrm>
          <a:prstGeom prst="rect">
            <a:avLst/>
          </a:prstGeom>
        </p:spPr>
      </p:pic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77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DFE9527-F996-DA16-200F-D6B44EA8C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ACBBEE1-3220-8064-1BCA-4D7EB9D5A9AE}"/>
              </a:ext>
            </a:extLst>
          </p:cNvPr>
          <p:cNvSpPr txBox="1"/>
          <p:nvPr/>
        </p:nvSpPr>
        <p:spPr>
          <a:xfrm>
            <a:off x="2000247" y="158599"/>
            <a:ext cx="9144000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BFC4E4C-8DE3-D63C-5C00-178755B0E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211" y="2190752"/>
            <a:ext cx="8820152" cy="450864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DAA9FD7-A261-7A53-D14B-A9652FB4D8AD}"/>
              </a:ext>
            </a:extLst>
          </p:cNvPr>
          <p:cNvSpPr txBox="1"/>
          <p:nvPr/>
        </p:nvSpPr>
        <p:spPr>
          <a:xfrm>
            <a:off x="3046809" y="1386948"/>
            <a:ext cx="64972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TRANSPARÊNCIA: Contexto</a:t>
            </a:r>
            <a:endParaRPr lang="pt-BR" sz="320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994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628D7297-D657-A55E-FD6D-3E32824BE1A2}"/>
              </a:ext>
            </a:extLst>
          </p:cNvPr>
          <p:cNvSpPr txBox="1"/>
          <p:nvPr/>
        </p:nvSpPr>
        <p:spPr>
          <a:xfrm>
            <a:off x="3046809" y="1272644"/>
            <a:ext cx="64972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TRANSPARÊNCIA: Contexto</a:t>
            </a:r>
            <a:endParaRPr lang="pt-BR" sz="32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37FF6E5-6A59-A691-A53A-FB72E9014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0" y="1843077"/>
            <a:ext cx="8529637" cy="18288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CCC10DB-7FC1-953A-5180-B11BE8DCD9DD}"/>
              </a:ext>
            </a:extLst>
          </p:cNvPr>
          <p:cNvSpPr txBox="1"/>
          <p:nvPr/>
        </p:nvSpPr>
        <p:spPr>
          <a:xfrm>
            <a:off x="75011" y="2885988"/>
            <a:ext cx="302538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Controle Social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Proatividade da sociedade na fiscalização dos atos dos agentes do Estado que visa assegurar a aplicação correta dos recursos públicos para atender às necessidades da população.  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8DC9437-5148-0D88-F0BB-16B5392DB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39" y="3714687"/>
            <a:ext cx="8529637" cy="2828988"/>
          </a:xfrm>
          <a:prstGeom prst="rect">
            <a:avLst/>
          </a:prstGeom>
        </p:spPr>
      </p:pic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68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2DD7753-4249-DA8D-CB88-AE2DD138D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638" y="3086094"/>
            <a:ext cx="9972680" cy="322898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3E6F692-EAD3-14D5-05B3-B13DA5B1B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049" y="1457318"/>
            <a:ext cx="10272713" cy="1285882"/>
          </a:xfrm>
          <a:prstGeom prst="rect">
            <a:avLst/>
          </a:prstGeom>
        </p:spPr>
      </p:pic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93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DFE9527-F996-DA16-200F-D6B44EA8C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ACBBEE1-3220-8064-1BCA-4D7EB9D5A9AE}"/>
              </a:ext>
            </a:extLst>
          </p:cNvPr>
          <p:cNvSpPr txBox="1"/>
          <p:nvPr/>
        </p:nvSpPr>
        <p:spPr>
          <a:xfrm>
            <a:off x="2000247" y="158599"/>
            <a:ext cx="9144000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485E464-E90E-BF9E-6D65-E0D339D11FA9}"/>
              </a:ext>
            </a:extLst>
          </p:cNvPr>
          <p:cNvSpPr txBox="1"/>
          <p:nvPr/>
        </p:nvSpPr>
        <p:spPr>
          <a:xfrm>
            <a:off x="2328864" y="1229777"/>
            <a:ext cx="70723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 err="1">
                <a:effectLst/>
                <a:latin typeface="TimesNewRomanPS"/>
              </a:rPr>
              <a:t>Governança</a:t>
            </a:r>
            <a:r>
              <a:rPr lang="pt-BR" sz="3200" b="1" dirty="0">
                <a:effectLst/>
                <a:latin typeface="TimesNewRomanPS"/>
              </a:rPr>
              <a:t>: institucional e de projeto </a:t>
            </a:r>
            <a:endParaRPr lang="pt-BR" sz="32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C7BD910-5B9F-B86D-348E-25FA28AB7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8" y="2540506"/>
            <a:ext cx="6224595" cy="260299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D69B43A-4F6A-FF59-6B42-D7A4BF2CB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3184" y="2044699"/>
            <a:ext cx="5630562" cy="3973041"/>
          </a:xfrm>
          <a:prstGeom prst="rect">
            <a:avLst/>
          </a:prstGeom>
        </p:spPr>
      </p:pic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20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30022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E2CB09A-C2ED-5288-4D01-2E3A96137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119" y="1044563"/>
            <a:ext cx="6126163" cy="74137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1D6D201-D2AE-5067-5F37-9242C378D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6" y="2814638"/>
            <a:ext cx="5145089" cy="145732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8916FA2-CE0A-EAF9-72E7-E72E0F8D93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4315" y="1752605"/>
            <a:ext cx="6126163" cy="5091113"/>
          </a:xfrm>
          <a:prstGeom prst="rect">
            <a:avLst/>
          </a:prstGeom>
        </p:spPr>
      </p:pic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328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9202327-DDEA-938D-42E2-21CDEF3705E1}"/>
              </a:ext>
            </a:extLst>
          </p:cNvPr>
          <p:cNvSpPr txBox="1"/>
          <p:nvPr/>
        </p:nvSpPr>
        <p:spPr>
          <a:xfrm>
            <a:off x="1085850" y="1286938"/>
            <a:ext cx="107013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Desempenho: métricas de av</a:t>
            </a:r>
            <a:r>
              <a:rPr lang="pt-BR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aliação de resultados</a:t>
            </a:r>
            <a:endParaRPr lang="pt-BR" sz="3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B31105E-7F0D-B6D6-2171-7C5624DBB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270" y="2379665"/>
            <a:ext cx="6129338" cy="420687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1EE52D0-CBA7-3F0F-CFC6-BD7CFC8D9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653" y="3149600"/>
            <a:ext cx="5237172" cy="1365250"/>
          </a:xfrm>
          <a:prstGeom prst="rect">
            <a:avLst/>
          </a:prstGeom>
        </p:spPr>
      </p:pic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972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7922821-A05B-FDF5-E594-6068F30C3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1282691"/>
            <a:ext cx="5619750" cy="93187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D1DBB98-8BAC-E977-395B-6E9BBA1D26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3397" y="2654299"/>
            <a:ext cx="8683641" cy="3546475"/>
          </a:xfrm>
          <a:prstGeom prst="rect">
            <a:avLst/>
          </a:prstGeom>
        </p:spPr>
      </p:pic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003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544B1D9-AC40-F246-9C98-F8C732D8B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49" y="1366830"/>
            <a:ext cx="11058525" cy="83343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21B1560-1F71-7691-45C5-A7C1E501E4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49" y="2489199"/>
            <a:ext cx="11058525" cy="3482975"/>
          </a:xfrm>
          <a:prstGeom prst="rect">
            <a:avLst/>
          </a:prstGeom>
        </p:spPr>
      </p:pic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692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544B1D9-AC40-F246-9C98-F8C732D8B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49" y="1366830"/>
            <a:ext cx="11058525" cy="83343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37CC3BB-0B22-E429-780B-DB58560C9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49" y="2374899"/>
            <a:ext cx="11058525" cy="4125913"/>
          </a:xfrm>
          <a:prstGeom prst="rect">
            <a:avLst/>
          </a:prstGeom>
        </p:spPr>
      </p:pic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578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F91C996-011F-3DD5-7CCD-2C66076D9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" y="1628775"/>
            <a:ext cx="10572750" cy="4471987"/>
          </a:xfrm>
          <a:prstGeom prst="rect">
            <a:avLst/>
          </a:prstGeom>
        </p:spPr>
      </p:pic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472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FA0F15D-B0C2-6D85-49E0-B75E586ED10D}"/>
              </a:ext>
            </a:extLst>
          </p:cNvPr>
          <p:cNvSpPr txBox="1"/>
          <p:nvPr/>
        </p:nvSpPr>
        <p:spPr>
          <a:xfrm>
            <a:off x="103577" y="3244334"/>
            <a:ext cx="27253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37324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Fundamentos: Normas de Contabilidade</a:t>
            </a:r>
            <a:r>
              <a:rPr lang="pt-BR" sz="2400" dirty="0">
                <a:effectLst/>
              </a:rPr>
              <a:t> </a:t>
            </a:r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5D41C94-B62E-E7EB-C2F5-91309104A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328732"/>
            <a:ext cx="9429750" cy="4914900"/>
          </a:xfrm>
          <a:prstGeom prst="rect">
            <a:avLst/>
          </a:prstGeom>
        </p:spPr>
      </p:pic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21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E7FEEFB-4330-2140-8E76-39230D5E6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482" y="1203316"/>
            <a:ext cx="5892800" cy="69692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5538CA9-8A50-3667-5E43-385CB6365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5" y="2014540"/>
            <a:ext cx="10672763" cy="3754447"/>
          </a:xfrm>
          <a:prstGeom prst="rect">
            <a:avLst/>
          </a:prstGeom>
        </p:spPr>
      </p:pic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287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E7FEEFB-4330-2140-8E76-39230D5E6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482" y="1203316"/>
            <a:ext cx="5892800" cy="69692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8FEA8CD-C4EA-C4DB-4FD7-32E406B99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6089" y="2887661"/>
            <a:ext cx="8686800" cy="359886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CB67626-0C2D-38A5-E444-FC56B094DF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28" y="4235445"/>
            <a:ext cx="2435225" cy="627703"/>
          </a:xfrm>
          <a:prstGeom prst="rect">
            <a:avLst/>
          </a:prstGeom>
        </p:spPr>
      </p:pic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3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E7FEEFB-4330-2140-8E76-39230D5E6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482" y="1103300"/>
            <a:ext cx="5892800" cy="69692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30E9D13-26BD-6401-384A-7365DEBFA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9226" y="1743067"/>
            <a:ext cx="6915155" cy="232886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1CF88DE-4C5C-0A03-D797-45FD3F2B5F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0" y="3157548"/>
            <a:ext cx="5181606" cy="30861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2484831-409A-AAB2-2193-AAFF9550DE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842" y="2065326"/>
            <a:ext cx="3441708" cy="53341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B21C403-026E-4480-9A7F-2842CBA224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9226" y="4071929"/>
            <a:ext cx="6915154" cy="2576529"/>
          </a:xfrm>
          <a:prstGeom prst="rect">
            <a:avLst/>
          </a:prstGeom>
        </p:spPr>
      </p:pic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4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936A060-3DB3-CA47-9AD8-72D24EF3A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7" y="1204892"/>
            <a:ext cx="10815637" cy="88106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90D32BF-CB7A-EF0E-C1D1-3B93C6C16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5" y="2085955"/>
            <a:ext cx="10815637" cy="3957658"/>
          </a:xfrm>
          <a:prstGeom prst="rect">
            <a:avLst/>
          </a:prstGeom>
        </p:spPr>
      </p:pic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941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936A060-3DB3-CA47-9AD8-72D24EF3A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7" y="1204892"/>
            <a:ext cx="10815637" cy="88106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061CFBF-99C6-54E7-D100-49B01E0DD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999" y="2258993"/>
            <a:ext cx="10215563" cy="3394116"/>
          </a:xfrm>
          <a:prstGeom prst="rect">
            <a:avLst/>
          </a:prstGeom>
        </p:spPr>
      </p:pic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40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04DF3E3-E639-D5FF-5232-1A272AFAB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192" y="1334524"/>
            <a:ext cx="8119934" cy="79443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F631922-0972-B6F1-B648-0C69561C8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984" y="2283939"/>
            <a:ext cx="10171159" cy="3968578"/>
          </a:xfrm>
          <a:prstGeom prst="rect">
            <a:avLst/>
          </a:prstGeom>
        </p:spPr>
      </p:pic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873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04DF3E3-E639-D5FF-5232-1A272AFAB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192" y="1334524"/>
            <a:ext cx="8119934" cy="79443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097817D-9E57-DAA9-2F75-2301A9048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5675" y="2332563"/>
            <a:ext cx="8971005" cy="3077637"/>
          </a:xfrm>
          <a:prstGeom prst="rect">
            <a:avLst/>
          </a:prstGeom>
        </p:spPr>
      </p:pic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9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04DF3E3-E639-D5FF-5232-1A272AFAB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192" y="1334524"/>
            <a:ext cx="8119934" cy="79443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5902863-778D-7147-9D8A-6EF44D3F4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113" y="2139949"/>
            <a:ext cx="9650627" cy="3976645"/>
          </a:xfrm>
          <a:prstGeom prst="rect">
            <a:avLst/>
          </a:prstGeom>
        </p:spPr>
      </p:pic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788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04DF3E3-E639-D5FF-5232-1A272AFAB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192" y="1334524"/>
            <a:ext cx="8119934" cy="79443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D065DFE-B576-9C5C-8955-06E2BB916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3397" y="2332563"/>
            <a:ext cx="8365068" cy="3462756"/>
          </a:xfrm>
          <a:prstGeom prst="rect">
            <a:avLst/>
          </a:prstGeom>
        </p:spPr>
      </p:pic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604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9F17E51-9384-1910-88D2-942394654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7" y="187315"/>
            <a:ext cx="1130300" cy="1054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787D7F-4B0A-4EA7-2761-ED9E76B511CA}"/>
              </a:ext>
            </a:extLst>
          </p:cNvPr>
          <p:cNvSpPr txBox="1"/>
          <p:nvPr/>
        </p:nvSpPr>
        <p:spPr>
          <a:xfrm>
            <a:off x="2085975" y="87174"/>
            <a:ext cx="9129713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Seminário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Governança, Transparência e Efetividade nas Parcerias de Colaboração entre o Poder Público e as Organizações da Sociedade Civil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0643004-DE12-E29C-BAC1-0FE407508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649" y="3187700"/>
            <a:ext cx="4209707" cy="1260732"/>
          </a:xfrm>
          <a:prstGeom prst="rect">
            <a:avLst/>
          </a:prstGeom>
        </p:spPr>
      </p:pic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E" smtClean="0"/>
              <a:t>1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FB8C-A944-4CB0-A427-3DA8F5A1549E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348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2468</TotalTime>
  <Words>650</Words>
  <Application>Microsoft Office PowerPoint</Application>
  <PresentationFormat>Widescreen</PresentationFormat>
  <Paragraphs>103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TimesNewRomanPS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User</cp:lastModifiedBy>
  <cp:revision>105</cp:revision>
  <dcterms:created xsi:type="dcterms:W3CDTF">2026-05-21T08:12:34Z</dcterms:created>
  <dcterms:modified xsi:type="dcterms:W3CDTF">2026-05-28T12:44:38Z</dcterms:modified>
</cp:coreProperties>
</file>