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6" r:id="rId3"/>
  </p:sldMasterIdLst>
  <p:sldIdLst>
    <p:sldId id="256" r:id="rId4"/>
    <p:sldId id="260" r:id="rId5"/>
    <p:sldId id="257" r:id="rId6"/>
    <p:sldId id="258" r:id="rId7"/>
    <p:sldId id="259" r:id="rId8"/>
    <p:sldId id="261" r:id="rId9"/>
    <p:sldId id="262" r:id="rId10"/>
    <p:sldId id="268" r:id="rId11"/>
    <p:sldId id="264" r:id="rId12"/>
    <p:sldId id="4270" r:id="rId13"/>
    <p:sldId id="4251" r:id="rId14"/>
    <p:sldId id="270" r:id="rId15"/>
    <p:sldId id="4271" r:id="rId16"/>
    <p:sldId id="4267" r:id="rId17"/>
    <p:sldId id="4269" r:id="rId18"/>
    <p:sldId id="4252" r:id="rId19"/>
    <p:sldId id="4273" r:id="rId20"/>
    <p:sldId id="4254" r:id="rId21"/>
    <p:sldId id="282" r:id="rId22"/>
    <p:sldId id="277" r:id="rId23"/>
    <p:sldId id="278" r:id="rId24"/>
    <p:sldId id="279" r:id="rId25"/>
    <p:sldId id="280" r:id="rId26"/>
    <p:sldId id="281" r:id="rId27"/>
    <p:sldId id="4274" r:id="rId2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28A1CA-6D91-4633-B8FC-CE75D95FF71C}" v="15" dt="2026-05-27T18:25:47.9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65" d="100"/>
          <a:sy n="65" d="100"/>
        </p:scale>
        <p:origin x="2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0672C9-E4EE-71D1-94A8-80FAFD703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549C49-772C-379E-2237-4DB2F8CD2D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D5470E-AF65-A182-3EC5-204F15C3C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9319-0FDC-4488-BE7B-A86389DBE562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250ACE-87B1-2E5C-D6C5-D8A9A6116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FA5ADF-D680-E325-CD30-E46AD1A48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B3EB-8E4B-4AC5-9D1B-81B270E723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2906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6775AD-33B8-563E-99A7-DDB86BC4F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59512A1-3166-C14B-751E-96EAC0A724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663769-FBAD-BC39-F390-1B847B9BA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9319-0FDC-4488-BE7B-A86389DBE562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8EA28F-9A26-BA3F-5D23-5578AECE4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94DC06-6F3B-FD6B-16ED-D828F17A4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B3EB-8E4B-4AC5-9D1B-81B270E723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908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BCBD1F-6274-ED5F-E3D5-47F5448E2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02B59E-FC8C-1588-7F90-02EC7C5CA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EF7AB7-FB97-36FE-BA18-E196F38A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9319-0FDC-4488-BE7B-A86389DBE562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71F2FB-864B-8AD9-E6AF-58ECA25BD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D48EC9-01BF-F7DE-166F-42119F36B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B3EB-8E4B-4AC5-9D1B-81B270E723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6522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49648A-A515-117B-3B20-0E5A12159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94B93D-F577-37C6-D7CC-F07F9048A8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9D7E0C3-C31F-7AA1-3FCE-023E9D545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696AB36-B5B3-68A9-3C4F-71A95AA69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9319-0FDC-4488-BE7B-A86389DBE562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744CC8F-F9CC-8B0C-1C76-EC59E4436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C12B118-31CC-E9D5-BC32-8A3C1E1CA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B3EB-8E4B-4AC5-9D1B-81B270E723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8469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877191-2B6D-B5FA-01C7-1C194E3EC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D9558A3-3941-DB5B-46DD-1025A2ABC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CC3C591-2812-3314-0F9C-FB8CA1B84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AE25FBD-7EC5-6B76-D505-BF650832B8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5CA7C8C-284C-99A9-F450-D59FEA4788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EC87B5B-BEF7-E665-B4A6-3A98A62F6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9319-0FDC-4488-BE7B-A86389DBE562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B43DC38-A6ED-7C9E-4A81-AE5BA3940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8CFABD5-6D3D-0D92-B561-2E79B5A38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B3EB-8E4B-4AC5-9D1B-81B270E723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3981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E4339B-7B1D-DEB6-6513-B8D3E73C7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D54D5DB-A696-A2C5-888F-CEAD68BE3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9319-0FDC-4488-BE7B-A86389DBE562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65F03D-93C8-35F4-24C6-14D4D63F6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5B9453D-4B0F-239F-02D0-FAD2E7A87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B3EB-8E4B-4AC5-9D1B-81B270E723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8344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FB0DEFC-567D-B3B8-3169-BD357D6A4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9319-0FDC-4488-BE7B-A86389DBE562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E47019F-FB09-F5D0-1EDF-152FE6091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6B193A9-446B-ADC1-4DD4-2B2430AF4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B3EB-8E4B-4AC5-9D1B-81B270E723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0864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B462CF-005F-BB8A-E091-37181C33E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0C3156-3C79-13E4-0879-426593AA9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E7BCC12-2F4E-C02C-F757-5B73FAD500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3A23D0A-DB17-B839-2F04-CA5BD1BDA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9319-0FDC-4488-BE7B-A86389DBE562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96AA73-572F-6CB7-4E34-04A742628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ED83646-DC20-8601-437D-DE143B699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B3EB-8E4B-4AC5-9D1B-81B270E723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4307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7EAD8F-E7DD-CA6A-1C21-FFEA6EEC6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856CD00-E2D0-B361-8A21-8DEB5D0365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D47F711-A8AB-E0F6-04BE-242FBF55B9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43489E3-582A-1CB4-7968-4FD5EA3FB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9319-0FDC-4488-BE7B-A86389DBE562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D4C5A44-4DAA-2A8F-52E6-3824AF373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315EF7-6560-129F-98EE-80CDEBD96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B3EB-8E4B-4AC5-9D1B-81B270E723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535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89D20-4163-32B0-1140-E5C19536C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B42A877-99F9-5075-7C68-F9B5E0076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CEC3DD-0603-5430-125B-2C0519EE2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9319-0FDC-4488-BE7B-A86389DBE562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AED49C-14EC-E459-4D33-F4B085722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F45341-B755-5812-DCCA-1FDD979B1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B3EB-8E4B-4AC5-9D1B-81B270E723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122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55143C-CA66-6012-A93F-319D68DFFC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BB9720F-0353-2E9D-D9A2-2D1379FE78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0A6198-8FD7-39FA-0F3D-7E990A8D9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9319-0FDC-4488-BE7B-A86389DBE562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18CC9F-D806-0FF0-613D-93CFA886C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A791C2-879B-8ADF-BBD8-BD5997C4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B3EB-8E4B-4AC5-9D1B-81B270E723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0197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C0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5710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C0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0464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7199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26412" y="1509685"/>
            <a:ext cx="2552256" cy="2486587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7113016" y="1312164"/>
            <a:ext cx="967740" cy="748665"/>
          </a:xfrm>
          <a:custGeom>
            <a:avLst/>
            <a:gdLst/>
            <a:ahLst/>
            <a:cxnLst/>
            <a:rect l="l" t="t" r="r" b="b"/>
            <a:pathLst>
              <a:path w="967740" h="748664">
                <a:moveTo>
                  <a:pt x="593089" y="0"/>
                </a:moveTo>
                <a:lnTo>
                  <a:pt x="663320" y="117094"/>
                </a:lnTo>
                <a:lnTo>
                  <a:pt x="0" y="514223"/>
                </a:lnTo>
                <a:lnTo>
                  <a:pt x="140207" y="748538"/>
                </a:lnTo>
                <a:lnTo>
                  <a:pt x="803528" y="351282"/>
                </a:lnTo>
                <a:lnTo>
                  <a:pt x="873632" y="468502"/>
                </a:lnTo>
                <a:lnTo>
                  <a:pt x="967739" y="93980"/>
                </a:lnTo>
                <a:lnTo>
                  <a:pt x="593089" y="0"/>
                </a:lnTo>
                <a:close/>
              </a:path>
            </a:pathLst>
          </a:custGeom>
          <a:solidFill>
            <a:srgbClr val="4763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113016" y="1312164"/>
            <a:ext cx="967740" cy="748665"/>
          </a:xfrm>
          <a:custGeom>
            <a:avLst/>
            <a:gdLst/>
            <a:ahLst/>
            <a:cxnLst/>
            <a:rect l="l" t="t" r="r" b="b"/>
            <a:pathLst>
              <a:path w="967740" h="748664">
                <a:moveTo>
                  <a:pt x="0" y="514223"/>
                </a:moveTo>
                <a:lnTo>
                  <a:pt x="663320" y="117094"/>
                </a:lnTo>
                <a:lnTo>
                  <a:pt x="593089" y="0"/>
                </a:lnTo>
                <a:lnTo>
                  <a:pt x="967739" y="93980"/>
                </a:lnTo>
                <a:lnTo>
                  <a:pt x="873632" y="468502"/>
                </a:lnTo>
                <a:lnTo>
                  <a:pt x="803528" y="351282"/>
                </a:lnTo>
                <a:lnTo>
                  <a:pt x="140207" y="748538"/>
                </a:lnTo>
                <a:lnTo>
                  <a:pt x="0" y="514223"/>
                </a:lnTo>
                <a:close/>
              </a:path>
            </a:pathLst>
          </a:custGeom>
          <a:ln w="12700">
            <a:solidFill>
              <a:srgbClr val="213E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28625" y="4630801"/>
            <a:ext cx="5118100" cy="1571625"/>
          </a:xfrm>
          <a:custGeom>
            <a:avLst/>
            <a:gdLst/>
            <a:ahLst/>
            <a:cxnLst/>
            <a:rect l="l" t="t" r="r" b="b"/>
            <a:pathLst>
              <a:path w="5118100" h="1571625">
                <a:moveTo>
                  <a:pt x="2559050" y="0"/>
                </a:moveTo>
                <a:lnTo>
                  <a:pt x="2488608" y="291"/>
                </a:lnTo>
                <a:lnTo>
                  <a:pt x="2418636" y="1162"/>
                </a:lnTo>
                <a:lnTo>
                  <a:pt x="2349160" y="2604"/>
                </a:lnTo>
                <a:lnTo>
                  <a:pt x="2280203" y="4610"/>
                </a:lnTo>
                <a:lnTo>
                  <a:pt x="2211789" y="7172"/>
                </a:lnTo>
                <a:lnTo>
                  <a:pt x="2143944" y="10284"/>
                </a:lnTo>
                <a:lnTo>
                  <a:pt x="2076691" y="13936"/>
                </a:lnTo>
                <a:lnTo>
                  <a:pt x="2010056" y="18123"/>
                </a:lnTo>
                <a:lnTo>
                  <a:pt x="1944061" y="22835"/>
                </a:lnTo>
                <a:lnTo>
                  <a:pt x="1878732" y="28067"/>
                </a:lnTo>
                <a:lnTo>
                  <a:pt x="1814094" y="33810"/>
                </a:lnTo>
                <a:lnTo>
                  <a:pt x="1750169" y="40057"/>
                </a:lnTo>
                <a:lnTo>
                  <a:pt x="1686984" y="46801"/>
                </a:lnTo>
                <a:lnTo>
                  <a:pt x="1624562" y="54033"/>
                </a:lnTo>
                <a:lnTo>
                  <a:pt x="1562927" y="61747"/>
                </a:lnTo>
                <a:lnTo>
                  <a:pt x="1502104" y="69935"/>
                </a:lnTo>
                <a:lnTo>
                  <a:pt x="1442118" y="78590"/>
                </a:lnTo>
                <a:lnTo>
                  <a:pt x="1382993" y="87703"/>
                </a:lnTo>
                <a:lnTo>
                  <a:pt x="1324753" y="97268"/>
                </a:lnTo>
                <a:lnTo>
                  <a:pt x="1267422" y="107277"/>
                </a:lnTo>
                <a:lnTo>
                  <a:pt x="1211025" y="117722"/>
                </a:lnTo>
                <a:lnTo>
                  <a:pt x="1155587" y="128597"/>
                </a:lnTo>
                <a:lnTo>
                  <a:pt x="1101131" y="139893"/>
                </a:lnTo>
                <a:lnTo>
                  <a:pt x="1047682" y="151603"/>
                </a:lnTo>
                <a:lnTo>
                  <a:pt x="995265" y="163720"/>
                </a:lnTo>
                <a:lnTo>
                  <a:pt x="943904" y="176235"/>
                </a:lnTo>
                <a:lnTo>
                  <a:pt x="893623" y="189143"/>
                </a:lnTo>
                <a:lnTo>
                  <a:pt x="844447" y="202434"/>
                </a:lnTo>
                <a:lnTo>
                  <a:pt x="796400" y="216102"/>
                </a:lnTo>
                <a:lnTo>
                  <a:pt x="749506" y="230139"/>
                </a:lnTo>
                <a:lnTo>
                  <a:pt x="703790" y="244538"/>
                </a:lnTo>
                <a:lnTo>
                  <a:pt x="659276" y="259291"/>
                </a:lnTo>
                <a:lnTo>
                  <a:pt x="615989" y="274391"/>
                </a:lnTo>
                <a:lnTo>
                  <a:pt x="573953" y="289829"/>
                </a:lnTo>
                <a:lnTo>
                  <a:pt x="533192" y="305600"/>
                </a:lnTo>
                <a:lnTo>
                  <a:pt x="493731" y="321695"/>
                </a:lnTo>
                <a:lnTo>
                  <a:pt x="455594" y="338106"/>
                </a:lnTo>
                <a:lnTo>
                  <a:pt x="418805" y="354826"/>
                </a:lnTo>
                <a:lnTo>
                  <a:pt x="383390" y="371849"/>
                </a:lnTo>
                <a:lnTo>
                  <a:pt x="349372" y="389165"/>
                </a:lnTo>
                <a:lnTo>
                  <a:pt x="285625" y="424651"/>
                </a:lnTo>
                <a:lnTo>
                  <a:pt x="227760" y="461223"/>
                </a:lnTo>
                <a:lnTo>
                  <a:pt x="175972" y="498823"/>
                </a:lnTo>
                <a:lnTo>
                  <a:pt x="130456" y="537390"/>
                </a:lnTo>
                <a:lnTo>
                  <a:pt x="91407" y="576865"/>
                </a:lnTo>
                <a:lnTo>
                  <a:pt x="59021" y="617186"/>
                </a:lnTo>
                <a:lnTo>
                  <a:pt x="33492" y="658295"/>
                </a:lnTo>
                <a:lnTo>
                  <a:pt x="15015" y="700132"/>
                </a:lnTo>
                <a:lnTo>
                  <a:pt x="3786" y="742636"/>
                </a:lnTo>
                <a:lnTo>
                  <a:pt x="0" y="785749"/>
                </a:lnTo>
                <a:lnTo>
                  <a:pt x="950" y="807379"/>
                </a:lnTo>
                <a:lnTo>
                  <a:pt x="8482" y="850198"/>
                </a:lnTo>
                <a:lnTo>
                  <a:pt x="23359" y="892380"/>
                </a:lnTo>
                <a:lnTo>
                  <a:pt x="45387" y="933864"/>
                </a:lnTo>
                <a:lnTo>
                  <a:pt x="74369" y="974590"/>
                </a:lnTo>
                <a:lnTo>
                  <a:pt x="110111" y="1014499"/>
                </a:lnTo>
                <a:lnTo>
                  <a:pt x="152418" y="1053530"/>
                </a:lnTo>
                <a:lnTo>
                  <a:pt x="201094" y="1091624"/>
                </a:lnTo>
                <a:lnTo>
                  <a:pt x="255945" y="1128721"/>
                </a:lnTo>
                <a:lnTo>
                  <a:pt x="316775" y="1164761"/>
                </a:lnTo>
                <a:lnTo>
                  <a:pt x="383390" y="1199683"/>
                </a:lnTo>
                <a:lnTo>
                  <a:pt x="418805" y="1216707"/>
                </a:lnTo>
                <a:lnTo>
                  <a:pt x="455594" y="1233429"/>
                </a:lnTo>
                <a:lnTo>
                  <a:pt x="493731" y="1249841"/>
                </a:lnTo>
                <a:lnTo>
                  <a:pt x="533192" y="1265937"/>
                </a:lnTo>
                <a:lnTo>
                  <a:pt x="573953" y="1281709"/>
                </a:lnTo>
                <a:lnTo>
                  <a:pt x="615989" y="1297149"/>
                </a:lnTo>
                <a:lnTo>
                  <a:pt x="659276" y="1312250"/>
                </a:lnTo>
                <a:lnTo>
                  <a:pt x="703790" y="1327004"/>
                </a:lnTo>
                <a:lnTo>
                  <a:pt x="749506" y="1341404"/>
                </a:lnTo>
                <a:lnTo>
                  <a:pt x="796400" y="1355442"/>
                </a:lnTo>
                <a:lnTo>
                  <a:pt x="844447" y="1369111"/>
                </a:lnTo>
                <a:lnTo>
                  <a:pt x="893623" y="1382404"/>
                </a:lnTo>
                <a:lnTo>
                  <a:pt x="943904" y="1395312"/>
                </a:lnTo>
                <a:lnTo>
                  <a:pt x="995265" y="1407829"/>
                </a:lnTo>
                <a:lnTo>
                  <a:pt x="1047682" y="1419946"/>
                </a:lnTo>
                <a:lnTo>
                  <a:pt x="1101131" y="1431657"/>
                </a:lnTo>
                <a:lnTo>
                  <a:pt x="1155587" y="1442954"/>
                </a:lnTo>
                <a:lnTo>
                  <a:pt x="1211025" y="1453829"/>
                </a:lnTo>
                <a:lnTo>
                  <a:pt x="1267422" y="1464276"/>
                </a:lnTo>
                <a:lnTo>
                  <a:pt x="1324753" y="1474285"/>
                </a:lnTo>
                <a:lnTo>
                  <a:pt x="1382993" y="1483851"/>
                </a:lnTo>
                <a:lnTo>
                  <a:pt x="1442118" y="1492965"/>
                </a:lnTo>
                <a:lnTo>
                  <a:pt x="1502104" y="1501620"/>
                </a:lnTo>
                <a:lnTo>
                  <a:pt x="1562927" y="1509809"/>
                </a:lnTo>
                <a:lnTo>
                  <a:pt x="1624562" y="1517523"/>
                </a:lnTo>
                <a:lnTo>
                  <a:pt x="1686984" y="1524756"/>
                </a:lnTo>
                <a:lnTo>
                  <a:pt x="1750169" y="1531500"/>
                </a:lnTo>
                <a:lnTo>
                  <a:pt x="1814094" y="1537748"/>
                </a:lnTo>
                <a:lnTo>
                  <a:pt x="1878732" y="1543491"/>
                </a:lnTo>
                <a:lnTo>
                  <a:pt x="1944061" y="1548723"/>
                </a:lnTo>
                <a:lnTo>
                  <a:pt x="2010056" y="1553437"/>
                </a:lnTo>
                <a:lnTo>
                  <a:pt x="2076691" y="1557623"/>
                </a:lnTo>
                <a:lnTo>
                  <a:pt x="2143944" y="1561276"/>
                </a:lnTo>
                <a:lnTo>
                  <a:pt x="2211789" y="1564388"/>
                </a:lnTo>
                <a:lnTo>
                  <a:pt x="2280203" y="1566950"/>
                </a:lnTo>
                <a:lnTo>
                  <a:pt x="2349160" y="1568956"/>
                </a:lnTo>
                <a:lnTo>
                  <a:pt x="2418636" y="1570398"/>
                </a:lnTo>
                <a:lnTo>
                  <a:pt x="2488608" y="1571269"/>
                </a:lnTo>
                <a:lnTo>
                  <a:pt x="2559050" y="1571561"/>
                </a:lnTo>
                <a:lnTo>
                  <a:pt x="2629491" y="1571269"/>
                </a:lnTo>
                <a:lnTo>
                  <a:pt x="2699463" y="1570398"/>
                </a:lnTo>
                <a:lnTo>
                  <a:pt x="2768939" y="1568956"/>
                </a:lnTo>
                <a:lnTo>
                  <a:pt x="2837896" y="1566950"/>
                </a:lnTo>
                <a:lnTo>
                  <a:pt x="2906310" y="1564388"/>
                </a:lnTo>
                <a:lnTo>
                  <a:pt x="2974155" y="1561276"/>
                </a:lnTo>
                <a:lnTo>
                  <a:pt x="3041408" y="1557623"/>
                </a:lnTo>
                <a:lnTo>
                  <a:pt x="3108043" y="1553437"/>
                </a:lnTo>
                <a:lnTo>
                  <a:pt x="3174038" y="1548723"/>
                </a:lnTo>
                <a:lnTo>
                  <a:pt x="3239367" y="1543491"/>
                </a:lnTo>
                <a:lnTo>
                  <a:pt x="3304005" y="1537748"/>
                </a:lnTo>
                <a:lnTo>
                  <a:pt x="3367930" y="1531500"/>
                </a:lnTo>
                <a:lnTo>
                  <a:pt x="3431115" y="1524756"/>
                </a:lnTo>
                <a:lnTo>
                  <a:pt x="3493537" y="1517523"/>
                </a:lnTo>
                <a:lnTo>
                  <a:pt x="3555172" y="1509809"/>
                </a:lnTo>
                <a:lnTo>
                  <a:pt x="3615995" y="1501620"/>
                </a:lnTo>
                <a:lnTo>
                  <a:pt x="3675981" y="1492965"/>
                </a:lnTo>
                <a:lnTo>
                  <a:pt x="3735106" y="1483851"/>
                </a:lnTo>
                <a:lnTo>
                  <a:pt x="3793346" y="1474285"/>
                </a:lnTo>
                <a:lnTo>
                  <a:pt x="3850677" y="1464276"/>
                </a:lnTo>
                <a:lnTo>
                  <a:pt x="3907074" y="1453829"/>
                </a:lnTo>
                <a:lnTo>
                  <a:pt x="3962512" y="1442954"/>
                </a:lnTo>
                <a:lnTo>
                  <a:pt x="4016968" y="1431657"/>
                </a:lnTo>
                <a:lnTo>
                  <a:pt x="4070417" y="1419946"/>
                </a:lnTo>
                <a:lnTo>
                  <a:pt x="4122834" y="1407829"/>
                </a:lnTo>
                <a:lnTo>
                  <a:pt x="4174195" y="1395312"/>
                </a:lnTo>
                <a:lnTo>
                  <a:pt x="4224476" y="1382404"/>
                </a:lnTo>
                <a:lnTo>
                  <a:pt x="4273652" y="1369111"/>
                </a:lnTo>
                <a:lnTo>
                  <a:pt x="4321699" y="1355442"/>
                </a:lnTo>
                <a:lnTo>
                  <a:pt x="4368593" y="1341404"/>
                </a:lnTo>
                <a:lnTo>
                  <a:pt x="4414309" y="1327004"/>
                </a:lnTo>
                <a:lnTo>
                  <a:pt x="4458823" y="1312250"/>
                </a:lnTo>
                <a:lnTo>
                  <a:pt x="4502110" y="1297149"/>
                </a:lnTo>
                <a:lnTo>
                  <a:pt x="4544146" y="1281709"/>
                </a:lnTo>
                <a:lnTo>
                  <a:pt x="4584907" y="1265937"/>
                </a:lnTo>
                <a:lnTo>
                  <a:pt x="4624368" y="1249841"/>
                </a:lnTo>
                <a:lnTo>
                  <a:pt x="4662505" y="1233429"/>
                </a:lnTo>
                <a:lnTo>
                  <a:pt x="4699294" y="1216707"/>
                </a:lnTo>
                <a:lnTo>
                  <a:pt x="4734709" y="1199683"/>
                </a:lnTo>
                <a:lnTo>
                  <a:pt x="4768727" y="1182365"/>
                </a:lnTo>
                <a:lnTo>
                  <a:pt x="4832474" y="1146877"/>
                </a:lnTo>
                <a:lnTo>
                  <a:pt x="4890339" y="1110301"/>
                </a:lnTo>
                <a:lnTo>
                  <a:pt x="4942127" y="1072698"/>
                </a:lnTo>
                <a:lnTo>
                  <a:pt x="4987643" y="1034128"/>
                </a:lnTo>
                <a:lnTo>
                  <a:pt x="5026692" y="994650"/>
                </a:lnTo>
                <a:lnTo>
                  <a:pt x="5059078" y="954325"/>
                </a:lnTo>
                <a:lnTo>
                  <a:pt x="5084607" y="913213"/>
                </a:lnTo>
                <a:lnTo>
                  <a:pt x="5103084" y="871372"/>
                </a:lnTo>
                <a:lnTo>
                  <a:pt x="5114313" y="828864"/>
                </a:lnTo>
                <a:lnTo>
                  <a:pt x="5118100" y="785749"/>
                </a:lnTo>
                <a:lnTo>
                  <a:pt x="5117149" y="764120"/>
                </a:lnTo>
                <a:lnTo>
                  <a:pt x="5109617" y="721305"/>
                </a:lnTo>
                <a:lnTo>
                  <a:pt x="5094740" y="679127"/>
                </a:lnTo>
                <a:lnTo>
                  <a:pt x="5072712" y="637646"/>
                </a:lnTo>
                <a:lnTo>
                  <a:pt x="5043730" y="596923"/>
                </a:lnTo>
                <a:lnTo>
                  <a:pt x="5007988" y="557018"/>
                </a:lnTo>
                <a:lnTo>
                  <a:pt x="4965681" y="517990"/>
                </a:lnTo>
                <a:lnTo>
                  <a:pt x="4917005" y="479899"/>
                </a:lnTo>
                <a:lnTo>
                  <a:pt x="4862154" y="442805"/>
                </a:lnTo>
                <a:lnTo>
                  <a:pt x="4801324" y="406768"/>
                </a:lnTo>
                <a:lnTo>
                  <a:pt x="4734709" y="371849"/>
                </a:lnTo>
                <a:lnTo>
                  <a:pt x="4699294" y="354826"/>
                </a:lnTo>
                <a:lnTo>
                  <a:pt x="4662505" y="338106"/>
                </a:lnTo>
                <a:lnTo>
                  <a:pt x="4624368" y="321695"/>
                </a:lnTo>
                <a:lnTo>
                  <a:pt x="4584907" y="305600"/>
                </a:lnTo>
                <a:lnTo>
                  <a:pt x="4544146" y="289829"/>
                </a:lnTo>
                <a:lnTo>
                  <a:pt x="4502110" y="274391"/>
                </a:lnTo>
                <a:lnTo>
                  <a:pt x="4458823" y="259291"/>
                </a:lnTo>
                <a:lnTo>
                  <a:pt x="4414309" y="244538"/>
                </a:lnTo>
                <a:lnTo>
                  <a:pt x="4368593" y="230139"/>
                </a:lnTo>
                <a:lnTo>
                  <a:pt x="4321699" y="216102"/>
                </a:lnTo>
                <a:lnTo>
                  <a:pt x="4273652" y="202434"/>
                </a:lnTo>
                <a:lnTo>
                  <a:pt x="4224476" y="189143"/>
                </a:lnTo>
                <a:lnTo>
                  <a:pt x="4174195" y="176235"/>
                </a:lnTo>
                <a:lnTo>
                  <a:pt x="4122834" y="163720"/>
                </a:lnTo>
                <a:lnTo>
                  <a:pt x="4070417" y="151603"/>
                </a:lnTo>
                <a:lnTo>
                  <a:pt x="4016968" y="139893"/>
                </a:lnTo>
                <a:lnTo>
                  <a:pt x="3962512" y="128597"/>
                </a:lnTo>
                <a:lnTo>
                  <a:pt x="3907074" y="117722"/>
                </a:lnTo>
                <a:lnTo>
                  <a:pt x="3850677" y="107277"/>
                </a:lnTo>
                <a:lnTo>
                  <a:pt x="3793346" y="97268"/>
                </a:lnTo>
                <a:lnTo>
                  <a:pt x="3735106" y="87703"/>
                </a:lnTo>
                <a:lnTo>
                  <a:pt x="3675981" y="78590"/>
                </a:lnTo>
                <a:lnTo>
                  <a:pt x="3615995" y="69935"/>
                </a:lnTo>
                <a:lnTo>
                  <a:pt x="3555172" y="61747"/>
                </a:lnTo>
                <a:lnTo>
                  <a:pt x="3493537" y="54033"/>
                </a:lnTo>
                <a:lnTo>
                  <a:pt x="3431115" y="46801"/>
                </a:lnTo>
                <a:lnTo>
                  <a:pt x="3367930" y="40057"/>
                </a:lnTo>
                <a:lnTo>
                  <a:pt x="3304005" y="33810"/>
                </a:lnTo>
                <a:lnTo>
                  <a:pt x="3239367" y="28067"/>
                </a:lnTo>
                <a:lnTo>
                  <a:pt x="3174038" y="22835"/>
                </a:lnTo>
                <a:lnTo>
                  <a:pt x="3108043" y="18123"/>
                </a:lnTo>
                <a:lnTo>
                  <a:pt x="3041408" y="13936"/>
                </a:lnTo>
                <a:lnTo>
                  <a:pt x="2974155" y="10284"/>
                </a:lnTo>
                <a:lnTo>
                  <a:pt x="2906310" y="7172"/>
                </a:lnTo>
                <a:lnTo>
                  <a:pt x="2837896" y="4610"/>
                </a:lnTo>
                <a:lnTo>
                  <a:pt x="2768939" y="2604"/>
                </a:lnTo>
                <a:lnTo>
                  <a:pt x="2699463" y="1162"/>
                </a:lnTo>
                <a:lnTo>
                  <a:pt x="2629491" y="291"/>
                </a:lnTo>
                <a:lnTo>
                  <a:pt x="25590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4153661" y="1307719"/>
            <a:ext cx="905510" cy="799465"/>
          </a:xfrm>
          <a:custGeom>
            <a:avLst/>
            <a:gdLst/>
            <a:ahLst/>
            <a:cxnLst/>
            <a:rect l="l" t="t" r="r" b="b"/>
            <a:pathLst>
              <a:path w="905510" h="799464">
                <a:moveTo>
                  <a:pt x="383413" y="0"/>
                </a:moveTo>
                <a:lnTo>
                  <a:pt x="0" y="45592"/>
                </a:lnTo>
                <a:lnTo>
                  <a:pt x="45720" y="429005"/>
                </a:lnTo>
                <a:lnTo>
                  <a:pt x="130175" y="321817"/>
                </a:lnTo>
                <a:lnTo>
                  <a:pt x="736346" y="799083"/>
                </a:lnTo>
                <a:lnTo>
                  <a:pt x="905255" y="584453"/>
                </a:lnTo>
                <a:lnTo>
                  <a:pt x="298958" y="107187"/>
                </a:lnTo>
                <a:lnTo>
                  <a:pt x="383413" y="0"/>
                </a:lnTo>
                <a:close/>
              </a:path>
            </a:pathLst>
          </a:custGeom>
          <a:solidFill>
            <a:srgbClr val="4763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4153661" y="1307719"/>
            <a:ext cx="905510" cy="799465"/>
          </a:xfrm>
          <a:custGeom>
            <a:avLst/>
            <a:gdLst/>
            <a:ahLst/>
            <a:cxnLst/>
            <a:rect l="l" t="t" r="r" b="b"/>
            <a:pathLst>
              <a:path w="905510" h="799464">
                <a:moveTo>
                  <a:pt x="736346" y="799083"/>
                </a:moveTo>
                <a:lnTo>
                  <a:pt x="130175" y="321817"/>
                </a:lnTo>
                <a:lnTo>
                  <a:pt x="45720" y="429005"/>
                </a:lnTo>
                <a:lnTo>
                  <a:pt x="0" y="45592"/>
                </a:lnTo>
                <a:lnTo>
                  <a:pt x="383413" y="0"/>
                </a:lnTo>
                <a:lnTo>
                  <a:pt x="298958" y="107187"/>
                </a:lnTo>
                <a:lnTo>
                  <a:pt x="905255" y="584453"/>
                </a:lnTo>
                <a:lnTo>
                  <a:pt x="736346" y="799083"/>
                </a:lnTo>
                <a:close/>
              </a:path>
            </a:pathLst>
          </a:custGeom>
          <a:ln w="12700">
            <a:solidFill>
              <a:srgbClr val="213E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255129" y="3964432"/>
            <a:ext cx="699770" cy="690880"/>
          </a:xfrm>
          <a:custGeom>
            <a:avLst/>
            <a:gdLst/>
            <a:ahLst/>
            <a:cxnLst/>
            <a:rect l="l" t="t" r="r" b="b"/>
            <a:pathLst>
              <a:path w="699770" h="690879">
                <a:moveTo>
                  <a:pt x="190246" y="0"/>
                </a:moveTo>
                <a:lnTo>
                  <a:pt x="0" y="195834"/>
                </a:lnTo>
                <a:lnTo>
                  <a:pt x="408686" y="592963"/>
                </a:lnTo>
                <a:lnTo>
                  <a:pt x="313563" y="690880"/>
                </a:lnTo>
                <a:lnTo>
                  <a:pt x="699643" y="685419"/>
                </a:lnTo>
                <a:lnTo>
                  <a:pt x="694181" y="299339"/>
                </a:lnTo>
                <a:lnTo>
                  <a:pt x="599059" y="397256"/>
                </a:lnTo>
                <a:lnTo>
                  <a:pt x="190246" y="0"/>
                </a:lnTo>
                <a:close/>
              </a:path>
            </a:pathLst>
          </a:custGeom>
          <a:solidFill>
            <a:srgbClr val="4763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7255129" y="3964432"/>
            <a:ext cx="699770" cy="690880"/>
          </a:xfrm>
          <a:custGeom>
            <a:avLst/>
            <a:gdLst/>
            <a:ahLst/>
            <a:cxnLst/>
            <a:rect l="l" t="t" r="r" b="b"/>
            <a:pathLst>
              <a:path w="699770" h="690879">
                <a:moveTo>
                  <a:pt x="190246" y="0"/>
                </a:moveTo>
                <a:lnTo>
                  <a:pt x="599059" y="397256"/>
                </a:lnTo>
                <a:lnTo>
                  <a:pt x="694181" y="299339"/>
                </a:lnTo>
                <a:lnTo>
                  <a:pt x="699643" y="685419"/>
                </a:lnTo>
                <a:lnTo>
                  <a:pt x="313563" y="690880"/>
                </a:lnTo>
                <a:lnTo>
                  <a:pt x="408686" y="592963"/>
                </a:lnTo>
                <a:lnTo>
                  <a:pt x="0" y="195834"/>
                </a:lnTo>
                <a:lnTo>
                  <a:pt x="190246" y="0"/>
                </a:lnTo>
                <a:close/>
              </a:path>
            </a:pathLst>
          </a:custGeom>
          <a:ln w="12700">
            <a:solidFill>
              <a:srgbClr val="213E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3557651" y="3028950"/>
            <a:ext cx="1044575" cy="546100"/>
          </a:xfrm>
          <a:custGeom>
            <a:avLst/>
            <a:gdLst/>
            <a:ahLst/>
            <a:cxnLst/>
            <a:rect l="l" t="t" r="r" b="b"/>
            <a:pathLst>
              <a:path w="1044575" h="546100">
                <a:moveTo>
                  <a:pt x="272923" y="0"/>
                </a:moveTo>
                <a:lnTo>
                  <a:pt x="0" y="273050"/>
                </a:lnTo>
                <a:lnTo>
                  <a:pt x="272923" y="546100"/>
                </a:lnTo>
                <a:lnTo>
                  <a:pt x="272923" y="409575"/>
                </a:lnTo>
                <a:lnTo>
                  <a:pt x="1044575" y="409575"/>
                </a:lnTo>
                <a:lnTo>
                  <a:pt x="1044575" y="136525"/>
                </a:lnTo>
                <a:lnTo>
                  <a:pt x="272923" y="136525"/>
                </a:lnTo>
                <a:lnTo>
                  <a:pt x="272923" y="0"/>
                </a:lnTo>
                <a:close/>
              </a:path>
            </a:pathLst>
          </a:custGeom>
          <a:solidFill>
            <a:srgbClr val="4763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3557651" y="3028950"/>
            <a:ext cx="1044575" cy="546100"/>
          </a:xfrm>
          <a:custGeom>
            <a:avLst/>
            <a:gdLst/>
            <a:ahLst/>
            <a:cxnLst/>
            <a:rect l="l" t="t" r="r" b="b"/>
            <a:pathLst>
              <a:path w="1044575" h="546100">
                <a:moveTo>
                  <a:pt x="1044575" y="409575"/>
                </a:moveTo>
                <a:lnTo>
                  <a:pt x="272923" y="409575"/>
                </a:lnTo>
                <a:lnTo>
                  <a:pt x="272923" y="546100"/>
                </a:lnTo>
                <a:lnTo>
                  <a:pt x="0" y="273050"/>
                </a:lnTo>
                <a:lnTo>
                  <a:pt x="272923" y="0"/>
                </a:lnTo>
                <a:lnTo>
                  <a:pt x="272923" y="136525"/>
                </a:lnTo>
                <a:lnTo>
                  <a:pt x="1044575" y="136525"/>
                </a:lnTo>
                <a:lnTo>
                  <a:pt x="1044575" y="409575"/>
                </a:lnTo>
                <a:close/>
              </a:path>
            </a:pathLst>
          </a:custGeom>
          <a:ln w="12700">
            <a:solidFill>
              <a:srgbClr val="213E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C0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07821" y="2498547"/>
            <a:ext cx="3856354" cy="34613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47632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57379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C0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3772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2087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639A-68A4-4358-8B22-86E6B54CDA5D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28BBE-3947-4B7E-8FDC-C82513951D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46315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639A-68A4-4358-8B22-86E6B54CDA5D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28BBE-3947-4B7E-8FDC-C82513951D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46132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639A-68A4-4358-8B22-86E6B54CDA5D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28BBE-3947-4B7E-8FDC-C82513951D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8367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639A-68A4-4358-8B22-86E6B54CDA5D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28BBE-3947-4B7E-8FDC-C82513951D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33048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639A-68A4-4358-8B22-86E6B54CDA5D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28BBE-3947-4B7E-8FDC-C82513951D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2344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639A-68A4-4358-8B22-86E6B54CDA5D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28BBE-3947-4B7E-8FDC-C82513951D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20251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639A-68A4-4358-8B22-86E6B54CDA5D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28BBE-3947-4B7E-8FDC-C82513951D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65625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639A-68A4-4358-8B22-86E6B54CDA5D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28BBE-3947-4B7E-8FDC-C82513951D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37483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639A-68A4-4358-8B22-86E6B54CDA5D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28BBE-3947-4B7E-8FDC-C82513951D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2426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639A-68A4-4358-8B22-86E6B54CDA5D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28BBE-3947-4B7E-8FDC-C82513951D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83198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639A-68A4-4358-8B22-86E6B54CDA5D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28BBE-3947-4B7E-8FDC-C82513951D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4234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E4635EA-06F1-EABB-D1E0-0F82E9806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6029D15-D324-4942-6BCC-4E0C738E3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C60D5C-FEA5-04BC-408E-E806BB48F1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49319-0FDC-4488-BE7B-A86389DBE562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BF4D39-C4E9-0C8A-257F-DB8E1EA7FA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7231FE-3063-33EF-CD17-E7404DAEE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B3EB-8E4B-4AC5-9D1B-81B270E723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27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4460" y="-29768"/>
            <a:ext cx="10650855" cy="560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C0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5798" y="1038713"/>
            <a:ext cx="11360403" cy="4430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3841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9639A-68A4-4358-8B22-86E6B54CDA5D}" type="datetimeFigureOut">
              <a:rPr lang="pt-BR" smtClean="0"/>
              <a:t>27/05/2026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28BBE-3947-4B7E-8FDC-C82513951D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1503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E19C61-4FCE-6206-1286-F6AF657690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079" y="149290"/>
            <a:ext cx="10412962" cy="4609322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pt-BR" b="1" dirty="0">
                <a:latin typeface="Biome" panose="020B0503030204020804" pitchFamily="34" charset="0"/>
                <a:cs typeface="Biome" panose="020B0503030204020804" pitchFamily="34" charset="0"/>
              </a:rPr>
              <a:t>Seminário </a:t>
            </a:r>
            <a:br>
              <a:rPr lang="pt-BR" b="1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b="1" dirty="0">
                <a:latin typeface="Biome" panose="020B0503030204020804" pitchFamily="34" charset="0"/>
                <a:cs typeface="Biome" panose="020B0503030204020804" pitchFamily="34" charset="0"/>
              </a:rPr>
              <a:t>Governança, Transparência e Efetividade nas </a:t>
            </a:r>
            <a:r>
              <a:rPr lang="pt-BR" sz="4400" b="1" dirty="0">
                <a:latin typeface="Biome" panose="020B0503030204020804" pitchFamily="34" charset="0"/>
                <a:cs typeface="Biome" panose="020B0503030204020804" pitchFamily="34" charset="0"/>
              </a:rPr>
              <a:t>Parcerias</a:t>
            </a:r>
            <a:r>
              <a:rPr lang="pt-BR" b="1" dirty="0">
                <a:latin typeface="Biome" panose="020B0503030204020804" pitchFamily="34" charset="0"/>
                <a:cs typeface="Biome" panose="020B0503030204020804" pitchFamily="34" charset="0"/>
              </a:rPr>
              <a:t> de Colaboração entre Poder Público e as Organizações da Sociedade Civil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9D6F25D-BB98-0994-07F6-5B312DB381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057192"/>
            <a:ext cx="9766041" cy="1352940"/>
          </a:xfrm>
          <a:solidFill>
            <a:schemeClr val="accent4"/>
          </a:solidFill>
        </p:spPr>
        <p:txBody>
          <a:bodyPr>
            <a:noAutofit/>
          </a:bodyPr>
          <a:lstStyle/>
          <a:p>
            <a:r>
              <a:rPr lang="pt-BR" b="1" dirty="0">
                <a:latin typeface="Biome" panose="020B0503030204020804" pitchFamily="34" charset="0"/>
                <a:cs typeface="Biome" panose="020B0503030204020804" pitchFamily="34" charset="0"/>
              </a:rPr>
              <a:t>Organização : Vicariato para Caridade Social ; Instituto Redes para o Desenvolvimento ,Instituto Claret </a:t>
            </a:r>
          </a:p>
          <a:p>
            <a:r>
              <a:rPr lang="pt-BR" b="1" dirty="0">
                <a:latin typeface="Biome" panose="020B0503030204020804" pitchFamily="34" charset="0"/>
                <a:cs typeface="Biome" panose="020B0503030204020804" pitchFamily="34" charset="0"/>
              </a:rPr>
              <a:t>São Paulo 28 a 30 de maio de 2026</a:t>
            </a:r>
          </a:p>
        </p:txBody>
      </p:sp>
    </p:spTree>
    <p:extLst>
      <p:ext uri="{BB962C8B-B14F-4D97-AF65-F5344CB8AC3E}">
        <p14:creationId xmlns:p14="http://schemas.microsoft.com/office/powerpoint/2010/main" val="4136598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17054E-C955-D391-6D73-13F675257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0038"/>
            <a:ext cx="12192000" cy="5232082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t-BR" sz="3200" dirty="0">
                <a:latin typeface="Biome" panose="020B0503030204020804" pitchFamily="34" charset="0"/>
                <a:cs typeface="Biome" panose="020B0503030204020804" pitchFamily="34" charset="0"/>
              </a:rPr>
              <a:t>OBJETIVOS </a:t>
            </a:r>
            <a:br>
              <a:rPr lang="pt-BR" sz="3200" dirty="0">
                <a:latin typeface="Biome" panose="020B0503030204020804" pitchFamily="34" charset="0"/>
                <a:cs typeface="Biome" panose="020B0503030204020804" pitchFamily="34" charset="0"/>
              </a:rPr>
            </a:br>
            <a:br>
              <a:rPr lang="pt-BR" sz="3200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sz="3200" dirty="0">
                <a:latin typeface="Biome" panose="020B0503030204020804" pitchFamily="34" charset="0"/>
                <a:cs typeface="Biome" panose="020B0503030204020804" pitchFamily="34" charset="0"/>
              </a:rPr>
              <a:t>ESPAÇO DE REFLEXÃO E CAPACITAÇÃO  QUANTO AOS DESAFIOS  PARA A GOVERNANÇA ,</a:t>
            </a:r>
            <a:br>
              <a:rPr lang="pt-BR" sz="3200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sz="3200" dirty="0">
                <a:latin typeface="Biome" panose="020B0503030204020804" pitchFamily="34" charset="0"/>
                <a:cs typeface="Biome" panose="020B0503030204020804" pitchFamily="34" charset="0"/>
              </a:rPr>
              <a:t>TRANSPARÊNCIA  EFETIVIDADE </a:t>
            </a:r>
            <a:br>
              <a:rPr lang="pt-BR" sz="3200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sz="3200" dirty="0">
                <a:latin typeface="Biome" panose="020B0503030204020804" pitchFamily="34" charset="0"/>
                <a:cs typeface="Biome" panose="020B0503030204020804" pitchFamily="34" charset="0"/>
              </a:rPr>
              <a:t>EM PARCERIAS </a:t>
            </a:r>
            <a:br>
              <a:rPr lang="pt-BR" sz="3200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sz="3200" dirty="0">
                <a:latin typeface="Biome" panose="020B0503030204020804" pitchFamily="34" charset="0"/>
                <a:cs typeface="Biome" panose="020B0503030204020804" pitchFamily="34" charset="0"/>
              </a:rPr>
              <a:t>ENTRE  OSC- ÓRGÃO GESTOR /SUAS   EM SERVIÇOS SOCIOASSISTENCIAIS </a:t>
            </a:r>
            <a:br>
              <a:rPr lang="pt-BR" sz="3200" dirty="0">
                <a:latin typeface="Biome" panose="020B0503030204020804" pitchFamily="34" charset="0"/>
                <a:cs typeface="Biome" panose="020B0503030204020804" pitchFamily="34" charset="0"/>
              </a:rPr>
            </a:br>
            <a:br>
              <a:rPr lang="pt-BR" sz="3200" dirty="0">
                <a:latin typeface="Biome" panose="020B0503030204020804" pitchFamily="34" charset="0"/>
                <a:cs typeface="Biome" panose="020B0503030204020804" pitchFamily="34" charset="0"/>
              </a:rPr>
            </a:br>
            <a:br>
              <a:rPr lang="pt-BR" sz="3200" dirty="0">
                <a:latin typeface="Biome" panose="020B0503030204020804" pitchFamily="34" charset="0"/>
                <a:cs typeface="Biome" panose="020B0503030204020804" pitchFamily="34" charset="0"/>
              </a:rPr>
            </a:br>
            <a:br>
              <a:rPr lang="pt-BR" sz="3200" dirty="0">
                <a:latin typeface="Biome" panose="020B0503030204020804" pitchFamily="34" charset="0"/>
                <a:cs typeface="Biome" panose="020B0503030204020804" pitchFamily="34" charset="0"/>
              </a:rPr>
            </a:br>
            <a:br>
              <a:rPr lang="pt-BR" sz="3200" dirty="0">
                <a:latin typeface="Biome" panose="020B0503030204020804" pitchFamily="34" charset="0"/>
                <a:cs typeface="Biome" panose="020B0503030204020804" pitchFamily="34" charset="0"/>
              </a:rPr>
            </a:br>
            <a:endParaRPr lang="pt-BR" sz="3200" dirty="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358D6AE-D3A2-B260-1BF4-10CEED237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3840480"/>
            <a:ext cx="12192001" cy="301752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dirty="0"/>
              <a:t> </a:t>
            </a:r>
          </a:p>
          <a:p>
            <a:pPr algn="ctr"/>
            <a:endParaRPr lang="pt-BR" dirty="0">
              <a:solidFill>
                <a:srgbClr val="0070C0"/>
              </a:solidFill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algn="ctr"/>
            <a:r>
              <a:rPr lang="pt-BR" b="1" dirty="0">
                <a:solidFill>
                  <a:srgbClr val="0070C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Processo de: </a:t>
            </a:r>
          </a:p>
          <a:p>
            <a:pPr algn="ctr"/>
            <a:r>
              <a:rPr lang="pt-BR" b="1" dirty="0">
                <a:solidFill>
                  <a:srgbClr val="0070C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                apoio a Organizações da Sociedade Civil?</a:t>
            </a:r>
          </a:p>
          <a:p>
            <a:pPr algn="ctr"/>
            <a:r>
              <a:rPr lang="pt-BR" b="1" dirty="0">
                <a:solidFill>
                  <a:srgbClr val="0070C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Conquista de atenções e direitos  da população ?</a:t>
            </a:r>
          </a:p>
        </p:txBody>
      </p:sp>
    </p:spTree>
    <p:extLst>
      <p:ext uri="{BB962C8B-B14F-4D97-AF65-F5344CB8AC3E}">
        <p14:creationId xmlns:p14="http://schemas.microsoft.com/office/powerpoint/2010/main" val="3079984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E64788-9F1A-D5A1-6A14-21909DE44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65" y="242596"/>
            <a:ext cx="11215396" cy="4030824"/>
          </a:xfrm>
          <a:solidFill>
            <a:schemeClr val="accent4">
              <a:lumMod val="40000"/>
              <a:lumOff val="60000"/>
            </a:schemeClr>
          </a:solidFill>
          <a:ln w="7620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pt-BR" sz="4000" b="1" dirty="0">
                <a:latin typeface="Biome" panose="020B0503030204020804" pitchFamily="34" charset="0"/>
                <a:cs typeface="Biome" panose="020B0503030204020804" pitchFamily="34" charset="0"/>
              </a:rPr>
              <a:t>Relação Estado e Sociedade Civil </a:t>
            </a:r>
            <a:br>
              <a:rPr lang="pt-BR" sz="4000" b="1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sz="4000" b="1" dirty="0">
                <a:latin typeface="Biome" panose="020B0503030204020804" pitchFamily="34" charset="0"/>
                <a:cs typeface="Biome" panose="020B0503030204020804" pitchFamily="34" charset="0"/>
              </a:rPr>
              <a:t>                em politicas sociais .</a:t>
            </a:r>
            <a:br>
              <a:rPr lang="pt-BR" sz="4000" b="1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sz="4000" b="1" dirty="0">
                <a:latin typeface="Biome" panose="020B0503030204020804" pitchFamily="34" charset="0"/>
                <a:cs typeface="Biome" panose="020B0503030204020804" pitchFamily="34" charset="0"/>
              </a:rPr>
              <a:t>Assistência social politica de seguridade social desde a CF-88</a:t>
            </a:r>
            <a:br>
              <a:rPr lang="pt-BR" sz="4000" b="1" dirty="0">
                <a:latin typeface="Biome" panose="020B0503030204020804" pitchFamily="34" charset="0"/>
                <a:cs typeface="Biome" panose="020B0503030204020804" pitchFamily="34" charset="0"/>
              </a:rPr>
            </a:br>
            <a:br>
              <a:rPr lang="pt-BR" sz="4000" b="1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sz="4000" b="1" dirty="0">
                <a:latin typeface="Biome" panose="020B0503030204020804" pitchFamily="34" charset="0"/>
                <a:cs typeface="Biome" panose="020B0503030204020804" pitchFamily="34" charset="0"/>
              </a:rPr>
              <a:t>proteção social distributiva/não contributiva</a:t>
            </a:r>
            <a:br>
              <a:rPr lang="pt-BR" sz="4000" b="1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sz="4000" b="1" dirty="0">
                <a:latin typeface="Biome" panose="020B0503030204020804" pitchFamily="34" charset="0"/>
                <a:cs typeface="Biome" panose="020B0503030204020804" pitchFamily="34" charset="0"/>
              </a:rPr>
              <a:t>direito social e humano 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753608-93DE-C869-1AB1-9D6603155F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8416" y="4516016"/>
            <a:ext cx="11035002" cy="1782148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" panose="020B0503030204020804" pitchFamily="34" charset="0"/>
                <a:ea typeface="+mj-ea"/>
                <a:cs typeface="Biome" panose="020B0503030204020804" pitchFamily="34" charset="0"/>
              </a:rPr>
              <a:t>                </a:t>
            </a: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" panose="020B0503030204020804" pitchFamily="34" charset="0"/>
                <a:ea typeface="+mj-ea"/>
                <a:cs typeface="Biome" panose="020B0503030204020804" pitchFamily="34" charset="0"/>
              </a:rPr>
              <a:t>Profa. Dra. Aldaiza Sposati </a:t>
            </a:r>
          </a:p>
          <a:p>
            <a:pPr algn="ctr"/>
            <a:r>
              <a:rPr lang="pt-BR" sz="2800" b="1" dirty="0">
                <a:solidFill>
                  <a:prstClr val="black"/>
                </a:solidFill>
                <a:highlight>
                  <a:srgbClr val="FFFF00"/>
                </a:highlight>
                <a:latin typeface="Biome" panose="020B0503030204020804" pitchFamily="34" charset="0"/>
                <a:ea typeface="+mj-ea"/>
                <a:cs typeface="Biome" panose="020B0503030204020804" pitchFamily="34" charset="0"/>
              </a:rPr>
              <a:t>Consulta ao </a:t>
            </a:r>
          </a:p>
          <a:p>
            <a:r>
              <a:rPr lang="pt-BR" sz="2800" b="1" dirty="0">
                <a:solidFill>
                  <a:prstClr val="black"/>
                </a:solidFill>
                <a:highlight>
                  <a:srgbClr val="FFFF00"/>
                </a:highlight>
                <a:latin typeface="Biome" panose="020B0503030204020804" pitchFamily="34" charset="0"/>
                <a:ea typeface="+mj-ea"/>
                <a:cs typeface="Biome" panose="020B0503030204020804" pitchFamily="34" charset="0"/>
              </a:rPr>
              <a:t>DRSP- Departamento de Rede social Privada  / SNAS</a:t>
            </a:r>
            <a:endParaRPr lang="pt-BR" sz="2800" b="1" dirty="0">
              <a:highlight>
                <a:srgbClr val="FFFF00"/>
              </a:highlight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589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19964D-526B-4955-504F-5CAC02D75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90" y="365125"/>
            <a:ext cx="9375709" cy="4524116"/>
          </a:xfrm>
        </p:spPr>
        <p:txBody>
          <a:bodyPr>
            <a:normAutofit/>
          </a:bodyPr>
          <a:lstStyle/>
          <a:p>
            <a:r>
              <a:rPr kumimoji="0" lang="pt-BR" sz="3600" b="1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Proteção Social </a:t>
            </a: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–</a:t>
            </a:r>
            <a:r>
              <a:rPr kumimoji="0" lang="pt-BR" sz="3600" b="1" i="0" u="none" strike="noStrike" kern="0" cap="none" spc="-95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pt-BR" sz="3600" b="1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Assistência</a:t>
            </a:r>
            <a:r>
              <a:rPr kumimoji="0" lang="pt-BR" sz="3600" b="1" i="0" u="none" strike="noStrike" kern="0" cap="none" spc="-10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pt-BR" sz="3600" b="1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Social</a:t>
            </a:r>
            <a:r>
              <a:rPr kumimoji="0" lang="pt-BR" sz="3600" b="1" i="0" u="none" strike="noStrike" kern="0" cap="none" spc="-95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pt-BR" sz="3600" b="1" i="0" u="none" strike="noStrike" kern="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A</a:t>
            </a:r>
            <a:br>
              <a:rPr kumimoji="0" lang="pt-BR" sz="3600" b="1" i="0" u="none" strike="noStrike" kern="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</a:br>
            <a:br>
              <a:rPr kumimoji="0" lang="pt-BR" sz="360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</a:br>
            <a:br>
              <a:rPr kumimoji="0" lang="pt-BR" sz="360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</a:br>
            <a:r>
              <a:rPr kumimoji="0" lang="pt-BR" sz="36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Proteção Social </a:t>
            </a: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–</a:t>
            </a:r>
            <a:r>
              <a:rPr kumimoji="0" lang="pt-BR" sz="3600" b="1" i="0" u="none" strike="noStrike" kern="0" cap="none" spc="-9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pt-BR" sz="3600" b="1" i="0" u="none" strike="noStrike" kern="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Assistência</a:t>
            </a:r>
            <a:r>
              <a:rPr kumimoji="0" lang="pt-BR" sz="3600" b="1" i="0" u="none" strike="noStrike" kern="0" cap="none" spc="-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pt-BR" sz="3600" b="1" i="0" u="none" strike="noStrike" kern="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Social</a:t>
            </a:r>
            <a:br>
              <a:rPr kumimoji="0" lang="pt-BR" sz="360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</a:br>
            <a:br>
              <a:rPr kumimoji="0" lang="pt-BR" sz="360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</a:br>
            <a:endParaRPr lang="pt-BR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61ED8E30-1A29-DFAB-04F9-16EE6F279040}"/>
              </a:ext>
            </a:extLst>
          </p:cNvPr>
          <p:cNvSpPr txBox="1">
            <a:spLocks/>
          </p:cNvSpPr>
          <p:nvPr/>
        </p:nvSpPr>
        <p:spPr>
          <a:xfrm>
            <a:off x="130629" y="554174"/>
            <a:ext cx="11887200" cy="574965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1"/>
            </a:solidFill>
          </a:ln>
        </p:spPr>
        <p:txBody>
          <a:bodyPr vert="horz" wrap="square" lIns="0" tIns="240665" rIns="0" bIns="0" rtlCol="0">
            <a:spAutoFit/>
          </a:bodyPr>
          <a:lstStyle>
            <a:lvl1pPr marL="0">
              <a:defRPr sz="2600" b="0" i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5240" marR="0" lvl="0" indent="0" algn="ctr" defTabSz="914400" eaLnBrk="1" fontAlgn="auto" latinLnBrk="0" hangingPunct="1">
              <a:lnSpc>
                <a:spcPct val="100000"/>
              </a:lnSpc>
              <a:spcBef>
                <a:spcPts val="1895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471805" algn="l"/>
              </a:tabLst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      PROTEÇÃO SOCIAL </a:t>
            </a:r>
          </a:p>
          <a:p>
            <a:pPr marL="15240" marR="0" lvl="0" indent="0" defTabSz="914400" eaLnBrk="1" fontAlgn="auto" latinLnBrk="0" hangingPunct="1">
              <a:lnSpc>
                <a:spcPct val="100000"/>
              </a:lnSpc>
              <a:spcBef>
                <a:spcPts val="1895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471805" algn="l"/>
              </a:tabLst>
              <a:defRPr/>
            </a:pPr>
            <a:r>
              <a:rPr lang="pt-BR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    </a:t>
            </a:r>
            <a:r>
              <a:rPr kumimoji="0" lang="pt-BR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Direito</a:t>
            </a:r>
            <a:r>
              <a:rPr kumimoji="0" lang="pt-BR" sz="2600" b="0" i="0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constitucional</a:t>
            </a:r>
            <a:r>
              <a:rPr kumimoji="0" lang="pt-BR" sz="2600" b="0" i="0" u="none" strike="noStrike" kern="0" cap="none" spc="-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reclamável, distinto de  assistencialismo,</a:t>
            </a:r>
            <a:r>
              <a:rPr kumimoji="0" lang="pt-BR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ajuda,</a:t>
            </a:r>
            <a:r>
              <a:rPr kumimoji="0" lang="pt-BR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caridade,</a:t>
            </a:r>
            <a:r>
              <a:rPr kumimoji="0" lang="pt-BR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   </a:t>
            </a:r>
            <a:r>
              <a:rPr kumimoji="0" lang="pt-BR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ação</a:t>
            </a:r>
            <a:r>
              <a:rPr kumimoji="0" lang="pt-BR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social</a:t>
            </a:r>
            <a:r>
              <a:rPr kumimoji="0" lang="pt-BR" sz="2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pontual.</a:t>
            </a:r>
          </a:p>
          <a:p>
            <a:pPr marL="14605" marR="11430" lvl="0" indent="0" algn="ctr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471805" algn="l"/>
                <a:tab pos="2427605" algn="l"/>
              </a:tabLst>
              <a:defRPr/>
            </a:pP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      Proteção</a:t>
            </a:r>
            <a:r>
              <a:rPr kumimoji="0" lang="pt-BR" sz="26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social</a:t>
            </a:r>
            <a:r>
              <a:rPr kumimoji="0" lang="pt-BR" sz="26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atenção relacional- ter com quê e ter com quem contar , ter reconhecimento social </a:t>
            </a:r>
          </a:p>
          <a:p>
            <a:pPr marL="14605" marR="11430" lvl="0" indent="0" algn="ctr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471805" algn="l"/>
                <a:tab pos="2427605" algn="l"/>
              </a:tabLst>
              <a:defRPr/>
            </a:pPr>
            <a:r>
              <a:rPr kumimoji="0" lang="pt-BR" sz="26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      proteção social = </a:t>
            </a:r>
            <a:r>
              <a:rPr kumimoji="0" lang="pt-BR" sz="260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ter </a:t>
            </a:r>
            <a:r>
              <a:rPr kumimoji="0" lang="pt-BR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certeza</a:t>
            </a:r>
            <a:r>
              <a:rPr kumimoji="0" lang="pt-BR" sz="2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 deter acesso</a:t>
            </a:r>
            <a:r>
              <a:rPr kumimoji="0" lang="pt-BR" sz="2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/ não é concessão  é </a:t>
            </a:r>
            <a:r>
              <a:rPr kumimoji="0" lang="pt-BR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preservação</a:t>
            </a:r>
            <a:r>
              <a:rPr kumimoji="0" lang="pt-BR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	                                   </a:t>
            </a:r>
            <a:r>
              <a:rPr kumimoji="0" lang="pt-BR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                     </a:t>
            </a:r>
          </a:p>
          <a:p>
            <a:pPr marL="14605" marR="11430" lvl="0" indent="0" algn="ctr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471805" algn="l"/>
                <a:tab pos="2427605" algn="l"/>
              </a:tabLst>
              <a:defRPr/>
            </a:pPr>
            <a:r>
              <a:rPr kumimoji="0" lang="pt-BR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-</a:t>
            </a:r>
            <a:r>
              <a:rPr kumimoji="0" lang="pt-BR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garantia</a:t>
            </a:r>
            <a:r>
              <a:rPr kumimoji="0" lang="pt-BR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  <a:r>
              <a:rPr kumimoji="0" lang="pt-BR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 oferta de </a:t>
            </a:r>
            <a:r>
              <a:rPr kumimoji="0" lang="pt-BR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condições</a:t>
            </a:r>
            <a:r>
              <a:rPr kumimoji="0" lang="pt-BR" sz="2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dignas</a:t>
            </a:r>
            <a:r>
              <a:rPr kumimoji="0" lang="pt-BR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  <a:r>
              <a:rPr kumimoji="0" lang="pt-BR" sz="2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vida face às desproteções sociais </a:t>
            </a:r>
          </a:p>
          <a:p>
            <a:pPr marL="14605" marR="11430" lvl="0" indent="0" algn="ctr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471805" algn="l"/>
                <a:tab pos="2427605" algn="l"/>
              </a:tabLst>
              <a:defRPr/>
            </a:pPr>
            <a:r>
              <a:rPr kumimoji="0" lang="pt-BR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-combate </a:t>
            </a:r>
            <a:r>
              <a:rPr kumimoji="0" lang="pt-BR" sz="2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às </a:t>
            </a:r>
            <a:r>
              <a:rPr kumimoji="0" lang="pt-BR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desigualdades,</a:t>
            </a:r>
            <a:r>
              <a:rPr kumimoji="0" lang="pt-BR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opressões, inseguranças  </a:t>
            </a:r>
            <a:r>
              <a:rPr kumimoji="0" lang="pt-BR" sz="2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 </a:t>
            </a:r>
            <a:r>
              <a:rPr kumimoji="0" lang="pt-BR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desproteções  sociais.</a:t>
            </a:r>
          </a:p>
          <a:p>
            <a:pPr marL="14605" marR="11430" lvl="0" indent="0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471805" algn="l"/>
                <a:tab pos="2427605" algn="l"/>
              </a:tabLst>
              <a:defRPr/>
            </a:pPr>
            <a:r>
              <a:rPr kumimoji="0" lang="pt-BR" sz="2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        </a:t>
            </a:r>
            <a:r>
              <a:rPr kumimoji="0" lang="pt-BR" sz="2600" b="1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entendimento de ganharás teu pão com o suor do teu rosto</a:t>
            </a:r>
            <a:endParaRPr kumimoji="0" lang="pt-BR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120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4AF5D1-7356-F425-3802-85C3905A9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-1"/>
            <a:ext cx="12127992" cy="9349273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iome" panose="020B0503030204020804" pitchFamily="34" charset="0"/>
                <a:ea typeface="+mj-ea"/>
                <a:cs typeface="Biome" panose="020B0503030204020804" pitchFamily="34" charset="0"/>
              </a:rPr>
              <a:t>Novas  perspectivas na política estatal</a:t>
            </a:r>
            <a:b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iome" panose="020B0503030204020804" pitchFamily="34" charset="0"/>
                <a:ea typeface="+mj-ea"/>
                <a:cs typeface="Biome" panose="020B0503030204020804" pitchFamily="34" charset="0"/>
              </a:rPr>
            </a:br>
            <a:b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  <a:t>Reconhecimento estatal da assistência social com </a:t>
            </a:r>
            <a:r>
              <a:rPr lang="pt-BR" sz="4000" b="1" dirty="0">
                <a:latin typeface="Biome" panose="020B0503030204020804" pitchFamily="34" charset="0"/>
                <a:cs typeface="Biome" panose="020B0503030204020804" pitchFamily="34" charset="0"/>
              </a:rPr>
              <a:t>politica social  pública  </a:t>
            </a:r>
            <a: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  <a:t>com inserção  percentual na renda liquida  odo orçamento dos entes federativos.</a:t>
            </a:r>
            <a:b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</a:br>
            <a:b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  <a:t>Assistência social  sob sistema federativo:</a:t>
            </a:r>
            <a:b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  <a:t> o SUAS é quem  opera os </a:t>
            </a:r>
            <a:b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  <a:t>serviços socioassistenciais pelo </a:t>
            </a:r>
            <a:b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  <a:t>ente federativo municipal.</a:t>
            </a:r>
            <a:b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  <a:t>Prefeituras  </a:t>
            </a:r>
            <a:b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  <a:t>órgão gestor  municipal da assistência social </a:t>
            </a:r>
            <a:b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  <a:t>CMAS </a:t>
            </a:r>
            <a:b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</a:br>
            <a:b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pt-BR" sz="4000" dirty="0">
                <a:latin typeface="Biome" panose="020B0503030204020804" pitchFamily="34" charset="0"/>
                <a:cs typeface="Biome" panose="020B05030302040208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21045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iagrama&#10;&#10;O conteúdo gerado por IA pode estar incorreto.">
            <a:extLst>
              <a:ext uri="{FF2B5EF4-FFF2-40B4-BE49-F238E27FC236}">
                <a16:creationId xmlns:a16="http://schemas.microsoft.com/office/drawing/2014/main" id="{B0E84A6D-1CB9-6DC8-F20E-720A9A2CD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2" y="-447869"/>
            <a:ext cx="11646332" cy="730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833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4">
            <a:extLst>
              <a:ext uri="{FF2B5EF4-FFF2-40B4-BE49-F238E27FC236}">
                <a16:creationId xmlns:a16="http://schemas.microsoft.com/office/drawing/2014/main" id="{E0DC27AE-B6F3-08EC-F296-839CDB3272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393660"/>
              </p:ext>
            </p:extLst>
          </p:nvPr>
        </p:nvGraphicFramePr>
        <p:xfrm>
          <a:off x="261257" y="762001"/>
          <a:ext cx="11700588" cy="5629990"/>
        </p:xfrm>
        <a:graphic>
          <a:graphicData uri="http://schemas.openxmlformats.org/drawingml/2006/table">
            <a:tbl>
              <a:tblPr firstRow="1" bandRow="1"/>
              <a:tblGrid>
                <a:gridCol w="161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2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09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1410"/>
                        </a:spcBef>
                      </a:pPr>
                      <a:r>
                        <a:rPr sz="2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ANO</a:t>
                      </a: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1790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AE3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1410"/>
                        </a:spcBef>
                      </a:pPr>
                      <a:r>
                        <a:rPr lang="pt-BR" sz="3200" b="1" dirty="0">
                          <a:latin typeface="Biome" panose="020B0503030204020804" pitchFamily="34" charset="0"/>
                          <a:cs typeface="Biome" panose="020B0503030204020804" pitchFamily="34" charset="0"/>
                        </a:rPr>
                        <a:t>Ocorrência </a:t>
                      </a:r>
                      <a:endParaRPr sz="3200" b="1" dirty="0">
                        <a:latin typeface="Biome" panose="020B0503030204020804" pitchFamily="34" charset="0"/>
                        <a:cs typeface="Biome" panose="020B0503030204020804" pitchFamily="34" charset="0"/>
                      </a:endParaRPr>
                    </a:p>
                  </a:txBody>
                  <a:tcPr marL="0" marR="0" marT="1790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AE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13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1760"/>
                        </a:spcBef>
                      </a:pPr>
                      <a:r>
                        <a:rPr sz="2600" spc="-20" dirty="0">
                          <a:latin typeface="Calibri"/>
                          <a:cs typeface="Calibri"/>
                        </a:rPr>
                        <a:t>1935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2235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 marR="5594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600" dirty="0">
                          <a:latin typeface="Calibri"/>
                          <a:cs typeface="Calibri"/>
                        </a:rPr>
                        <a:t>Caixa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2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Subvenções</a:t>
                      </a:r>
                      <a:r>
                        <a:rPr sz="26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(DL</a:t>
                      </a:r>
                      <a:r>
                        <a:rPr sz="2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nº</a:t>
                      </a:r>
                      <a:r>
                        <a:rPr sz="2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20.351)</a:t>
                      </a:r>
                      <a:r>
                        <a:rPr sz="26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para</a:t>
                      </a:r>
                      <a:r>
                        <a:rPr sz="2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subsidiar</a:t>
                      </a:r>
                      <a:r>
                        <a:rPr sz="2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2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instituições</a:t>
                      </a:r>
                      <a:r>
                        <a:rPr sz="26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25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caridades</a:t>
                      </a:r>
                      <a:r>
                        <a:rPr sz="2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2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ensino</a:t>
                      </a:r>
                      <a:r>
                        <a:rPr sz="2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técnico;</a:t>
                      </a:r>
                      <a:r>
                        <a:rPr sz="2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Lei</a:t>
                      </a:r>
                      <a:r>
                        <a:rPr sz="2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2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Utilidade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Pública</a:t>
                      </a:r>
                      <a:r>
                        <a:rPr sz="2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(Lei</a:t>
                      </a:r>
                      <a:r>
                        <a:rPr sz="2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nº</a:t>
                      </a:r>
                      <a:r>
                        <a:rPr sz="2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20" dirty="0">
                          <a:latin typeface="Calibri"/>
                          <a:cs typeface="Calibri"/>
                        </a:rPr>
                        <a:t>091)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79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600" b="1" spc="-20" dirty="0">
                          <a:latin typeface="Calibri"/>
                          <a:cs typeface="Calibri"/>
                        </a:rPr>
                        <a:t>1938</a:t>
                      </a:r>
                      <a:endParaRPr sz="2600" b="1" dirty="0">
                        <a:latin typeface="Calibri"/>
                        <a:cs typeface="Calibri"/>
                      </a:endParaRPr>
                    </a:p>
                  </a:txBody>
                  <a:tcPr marL="0" marR="0" marT="1974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600" b="1" dirty="0">
                          <a:latin typeface="Calibri"/>
                          <a:cs typeface="Calibri"/>
                        </a:rPr>
                        <a:t>CNSS</a:t>
                      </a:r>
                      <a:r>
                        <a:rPr sz="26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b="1" dirty="0">
                          <a:latin typeface="Calibri"/>
                          <a:cs typeface="Calibri"/>
                        </a:rPr>
                        <a:t>vinculado</a:t>
                      </a:r>
                      <a:r>
                        <a:rPr sz="26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b="1" dirty="0">
                          <a:latin typeface="Calibri"/>
                          <a:cs typeface="Calibri"/>
                        </a:rPr>
                        <a:t>ao</a:t>
                      </a:r>
                      <a:r>
                        <a:rPr sz="26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b="1" spc="-10" dirty="0">
                          <a:latin typeface="Calibri"/>
                          <a:cs typeface="Calibri"/>
                        </a:rPr>
                        <a:t>Ministério</a:t>
                      </a:r>
                      <a:r>
                        <a:rPr sz="26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b="1" dirty="0">
                          <a:latin typeface="Calibri"/>
                          <a:cs typeface="Calibri"/>
                        </a:rPr>
                        <a:t>da</a:t>
                      </a:r>
                      <a:r>
                        <a:rPr sz="26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b="1" spc="-10" dirty="0">
                          <a:latin typeface="Calibri"/>
                          <a:cs typeface="Calibri"/>
                        </a:rPr>
                        <a:t>Educação</a:t>
                      </a:r>
                      <a:r>
                        <a:rPr sz="26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b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26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b="1" spc="-10" dirty="0">
                          <a:latin typeface="Calibri"/>
                          <a:cs typeface="Calibri"/>
                        </a:rPr>
                        <a:t>Saúde</a:t>
                      </a:r>
                      <a:endParaRPr sz="2600" b="1" dirty="0">
                        <a:latin typeface="Calibri"/>
                        <a:cs typeface="Calibri"/>
                      </a:endParaRPr>
                    </a:p>
                  </a:txBody>
                  <a:tcPr marL="0" marR="0" marT="1974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2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1760"/>
                        </a:spcBef>
                      </a:pPr>
                      <a:r>
                        <a:rPr sz="2600" spc="-20" dirty="0">
                          <a:latin typeface="Calibri"/>
                          <a:cs typeface="Calibri"/>
                        </a:rPr>
                        <a:t>194</a:t>
                      </a:r>
                      <a:r>
                        <a:rPr lang="pt-BR" sz="2600" spc="-20" dirty="0">
                          <a:latin typeface="Calibri"/>
                          <a:cs typeface="Calibri"/>
                        </a:rPr>
                        <a:t>2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2235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lang="pt-BR" sz="2600" dirty="0">
                          <a:latin typeface="+mn-lt"/>
                          <a:cs typeface="Calibri"/>
                        </a:rPr>
                        <a:t>Legião</a:t>
                      </a:r>
                      <a:r>
                        <a:rPr lang="pt-BR" sz="2600" spc="-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pt-BR" sz="2600" spc="-10" dirty="0">
                          <a:latin typeface="+mn-lt"/>
                          <a:cs typeface="Calibri"/>
                        </a:rPr>
                        <a:t>Brasileira</a:t>
                      </a:r>
                      <a:r>
                        <a:rPr lang="pt-BR" sz="2600" spc="-5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pt-BR" sz="2600" dirty="0">
                          <a:latin typeface="+mn-lt"/>
                          <a:cs typeface="Calibri"/>
                        </a:rPr>
                        <a:t>de</a:t>
                      </a:r>
                      <a:r>
                        <a:rPr lang="pt-BR" sz="2600" spc="-5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pt-BR" sz="2600" spc="-10" dirty="0">
                          <a:latin typeface="+mn-lt"/>
                          <a:cs typeface="Calibri"/>
                        </a:rPr>
                        <a:t>Assistência</a:t>
                      </a:r>
                      <a:r>
                        <a:rPr lang="pt-BR" sz="2600" spc="-6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pt-BR" sz="2600" dirty="0">
                          <a:latin typeface="+mn-lt"/>
                          <a:cs typeface="Calibri"/>
                        </a:rPr>
                        <a:t>Social</a:t>
                      </a:r>
                      <a:r>
                        <a:rPr lang="pt-BR" sz="2600" spc="-2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pt-BR" sz="2600" dirty="0">
                          <a:latin typeface="+mn-lt"/>
                          <a:cs typeface="Calibri"/>
                        </a:rPr>
                        <a:t>(LBA)</a:t>
                      </a:r>
                      <a:r>
                        <a:rPr lang="pt-BR" sz="2600" spc="-5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pt-BR" sz="2600" dirty="0">
                          <a:latin typeface="+mn-lt"/>
                          <a:cs typeface="Calibri"/>
                        </a:rPr>
                        <a:t>–</a:t>
                      </a:r>
                      <a:r>
                        <a:rPr lang="pt-BR" sz="2600" spc="-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pt-BR" sz="2600" dirty="0">
                          <a:latin typeface="+mn-lt"/>
                          <a:cs typeface="Calibri"/>
                        </a:rPr>
                        <a:t>Dec.</a:t>
                      </a:r>
                      <a:r>
                        <a:rPr lang="pt-BR" sz="260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pt-BR" sz="2600" dirty="0">
                          <a:latin typeface="+mn-lt"/>
                          <a:cs typeface="Calibri"/>
                        </a:rPr>
                        <a:t>Nº</a:t>
                      </a:r>
                      <a:r>
                        <a:rPr lang="pt-BR" sz="2600" spc="-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pt-BR" sz="2600" spc="-20" dirty="0">
                          <a:latin typeface="+mn-lt"/>
                          <a:cs typeface="Calibri"/>
                        </a:rPr>
                        <a:t>4830</a:t>
                      </a:r>
                      <a:endParaRPr lang="pt-BR" sz="2600" dirty="0">
                        <a:latin typeface="+mn-lt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57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600" spc="-20" dirty="0">
                          <a:latin typeface="Calibri"/>
                          <a:cs typeface="Calibri"/>
                        </a:rPr>
                        <a:t>194</a:t>
                      </a:r>
                      <a:r>
                        <a:rPr lang="pt-BR" sz="2600" spc="-20" dirty="0">
                          <a:latin typeface="Calibri"/>
                          <a:cs typeface="Calibri"/>
                        </a:rPr>
                        <a:t>3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1974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lang="pt-BR" sz="2800" dirty="0">
                          <a:effectLst/>
                        </a:rPr>
                        <a:t>Cooperação financeira da União com as filantrópicas (Dec. nº 5698) e isenção de IR para as filantrópicas (Dec. nº 5844)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1974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59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spc="-20" dirty="0">
                          <a:latin typeface="Calibri"/>
                          <a:cs typeface="Calibri"/>
                        </a:rPr>
                        <a:t>1951</a:t>
                      </a:r>
                      <a:endParaRPr sz="2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(Getúlio</a:t>
                      </a:r>
                      <a:r>
                        <a:rPr sz="14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Vargas)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>
                        <a:lnSpc>
                          <a:spcPct val="100000"/>
                        </a:lnSpc>
                        <a:spcBef>
                          <a:spcPts val="1560"/>
                        </a:spcBef>
                        <a:tabLst>
                          <a:tab pos="7133590" algn="l"/>
                        </a:tabLst>
                      </a:pPr>
                      <a:r>
                        <a:rPr sz="2600" spc="-10" dirty="0">
                          <a:latin typeface="Calibri"/>
                          <a:cs typeface="Calibri"/>
                        </a:rPr>
                        <a:t>Registro</a:t>
                      </a:r>
                      <a:r>
                        <a:rPr sz="2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geral</a:t>
                      </a:r>
                      <a:r>
                        <a:rPr sz="2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2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CNSS</a:t>
                      </a:r>
                      <a:r>
                        <a:rPr sz="2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pagamento</a:t>
                      </a:r>
                      <a:r>
                        <a:rPr sz="2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subvenções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	(Lei</a:t>
                      </a:r>
                      <a:r>
                        <a:rPr sz="2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nº1493)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19812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4147ABD-B997-AC19-8AEE-482DD05381D1}"/>
              </a:ext>
            </a:extLst>
          </p:cNvPr>
          <p:cNvSpPr/>
          <p:nvPr/>
        </p:nvSpPr>
        <p:spPr>
          <a:xfrm>
            <a:off x="261257" y="76201"/>
            <a:ext cx="11669485" cy="685800"/>
          </a:xfrm>
          <a:prstGeom prst="roundRect">
            <a:avLst/>
          </a:prstGeom>
          <a:solidFill>
            <a:srgbClr val="432E1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Fatos históricos  </a:t>
            </a:r>
          </a:p>
        </p:txBody>
      </p:sp>
    </p:spTree>
    <p:extLst>
      <p:ext uri="{BB962C8B-B14F-4D97-AF65-F5344CB8AC3E}">
        <p14:creationId xmlns:p14="http://schemas.microsoft.com/office/powerpoint/2010/main" val="3533847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568977"/>
              </p:ext>
            </p:extLst>
          </p:nvPr>
        </p:nvGraphicFramePr>
        <p:xfrm>
          <a:off x="130628" y="895738"/>
          <a:ext cx="12061371" cy="59622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5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26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52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2600" spc="-20" dirty="0">
                          <a:latin typeface="Calibri"/>
                          <a:cs typeface="Calibri"/>
                        </a:rPr>
                        <a:t>1959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(Kubitschek)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AB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sz="2600" dirty="0">
                          <a:latin typeface="Calibri"/>
                          <a:cs typeface="Calibri"/>
                        </a:rPr>
                        <a:t>Certificado</a:t>
                      </a:r>
                      <a:r>
                        <a:rPr sz="2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2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fins</a:t>
                      </a:r>
                      <a:r>
                        <a:rPr sz="2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filantrópicos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(Lei</a:t>
                      </a:r>
                      <a:r>
                        <a:rPr sz="2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nº3577)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19685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0296">
                <a:tc>
                  <a:txBody>
                    <a:bodyPr/>
                    <a:lstStyle/>
                    <a:p>
                      <a:pPr marL="4470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600" spc="-20" dirty="0">
                          <a:latin typeface="Calibri"/>
                          <a:cs typeface="Calibri"/>
                        </a:rPr>
                        <a:t>1962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  <a:p>
                      <a:pPr marL="454659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(Goulart)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AB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60261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600" dirty="0">
                          <a:latin typeface="Calibri"/>
                          <a:cs typeface="Calibri"/>
                        </a:rPr>
                        <a:t>Anistia</a:t>
                      </a:r>
                      <a:r>
                        <a:rPr sz="26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2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instituições</a:t>
                      </a:r>
                      <a:r>
                        <a:rPr sz="26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caritativas</a:t>
                      </a:r>
                      <a:r>
                        <a:rPr sz="2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das</a:t>
                      </a:r>
                      <a:r>
                        <a:rPr sz="2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contribuições</a:t>
                      </a:r>
                      <a:r>
                        <a:rPr sz="26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em</a:t>
                      </a:r>
                      <a:r>
                        <a:rPr sz="26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atraso</a:t>
                      </a:r>
                      <a:r>
                        <a:rPr sz="2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(DL</a:t>
                      </a:r>
                      <a:r>
                        <a:rPr sz="26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25" dirty="0">
                          <a:latin typeface="Calibri"/>
                          <a:cs typeface="Calibri"/>
                        </a:rPr>
                        <a:t>nº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1118)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27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2600" spc="-20" dirty="0">
                          <a:latin typeface="Calibri"/>
                          <a:cs typeface="Calibri"/>
                        </a:rPr>
                        <a:t>1965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(Castelo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Branco)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AB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05104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600" dirty="0">
                          <a:latin typeface="Calibri"/>
                          <a:cs typeface="Calibri"/>
                        </a:rPr>
                        <a:t>Isenção</a:t>
                      </a:r>
                      <a:r>
                        <a:rPr sz="26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imposto</a:t>
                      </a:r>
                      <a:r>
                        <a:rPr sz="2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2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importação</a:t>
                      </a:r>
                      <a:r>
                        <a:rPr sz="2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para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entidades</a:t>
                      </a:r>
                      <a:r>
                        <a:rPr sz="26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2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assistência</a:t>
                      </a:r>
                      <a:r>
                        <a:rPr sz="26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social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(Lei</a:t>
                      </a:r>
                      <a:r>
                        <a:rPr sz="2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nº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4917)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0684">
                <a:tc>
                  <a:txBody>
                    <a:bodyPr/>
                    <a:lstStyle/>
                    <a:p>
                      <a:pPr marL="447040">
                        <a:lnSpc>
                          <a:spcPct val="100000"/>
                        </a:lnSpc>
                      </a:pPr>
                      <a:r>
                        <a:rPr sz="2600" spc="-20" dirty="0">
                          <a:latin typeface="Calibri"/>
                          <a:cs typeface="Calibri"/>
                        </a:rPr>
                        <a:t>1993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  <a:p>
                      <a:pPr marL="489584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(Itamar)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AB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6797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pt-BR" sz="26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2600" spc="-30" dirty="0">
                          <a:latin typeface="Calibri"/>
                          <a:cs typeface="Calibri"/>
                        </a:rPr>
                        <a:t>Transferência</a:t>
                      </a:r>
                      <a:r>
                        <a:rPr sz="26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para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FLBA</a:t>
                      </a:r>
                      <a:r>
                        <a:rPr sz="2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2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atividades</a:t>
                      </a:r>
                      <a:r>
                        <a:rPr sz="26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burocráticas</a:t>
                      </a:r>
                      <a:r>
                        <a:rPr sz="2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2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CNSS; cancelamento</a:t>
                      </a:r>
                      <a:r>
                        <a:rPr sz="26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2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CEFF</a:t>
                      </a:r>
                      <a:r>
                        <a:rPr sz="2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para</a:t>
                      </a:r>
                      <a:r>
                        <a:rPr sz="2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igrejas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2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concessão</a:t>
                      </a:r>
                      <a:r>
                        <a:rPr sz="26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às</a:t>
                      </a:r>
                      <a:r>
                        <a:rPr sz="2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entidades</a:t>
                      </a:r>
                      <a:r>
                        <a:rPr sz="26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25" dirty="0">
                          <a:latin typeface="Calibri"/>
                          <a:cs typeface="Calibri"/>
                        </a:rPr>
                        <a:t>que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atuavam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nos</a:t>
                      </a:r>
                      <a:r>
                        <a:rPr sz="2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programas</a:t>
                      </a:r>
                      <a:r>
                        <a:rPr sz="2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pt-BR" sz="2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LBA;</a:t>
                      </a:r>
                      <a:r>
                        <a:rPr sz="2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LOAS</a:t>
                      </a:r>
                      <a:r>
                        <a:rPr sz="2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2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extinção</a:t>
                      </a:r>
                      <a:r>
                        <a:rPr sz="26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CNSS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2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criação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25" dirty="0">
                          <a:latin typeface="Calibri"/>
                          <a:cs typeface="Calibri"/>
                        </a:rPr>
                        <a:t>do </a:t>
                      </a:r>
                      <a:r>
                        <a:rPr sz="2600" spc="-20" dirty="0">
                          <a:latin typeface="Calibri"/>
                          <a:cs typeface="Calibri"/>
                        </a:rPr>
                        <a:t>CNAS</a:t>
                      </a:r>
                      <a:r>
                        <a:rPr lang="pt-BR" sz="2600" spc="-20" dirty="0">
                          <a:latin typeface="Calibri"/>
                          <a:cs typeface="Calibri"/>
                        </a:rPr>
                        <a:t>.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32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600" spc="-20" dirty="0">
                          <a:latin typeface="Calibri"/>
                          <a:cs typeface="Calibri"/>
                        </a:rPr>
                        <a:t>1994</a:t>
                      </a:r>
                      <a:endParaRPr sz="2600">
                        <a:latin typeface="Calibri"/>
                        <a:cs typeface="Calibri"/>
                      </a:endParaRPr>
                    </a:p>
                  </a:txBody>
                  <a:tcPr marL="0" marR="0" marT="1981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AB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600" dirty="0">
                          <a:latin typeface="Calibri"/>
                          <a:cs typeface="Calibri"/>
                        </a:rPr>
                        <a:t>GT</a:t>
                      </a:r>
                      <a:r>
                        <a:rPr sz="2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para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regularizar</a:t>
                      </a:r>
                      <a:r>
                        <a:rPr sz="2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2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entidades</a:t>
                      </a:r>
                      <a:r>
                        <a:rPr sz="26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2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20" dirty="0">
                          <a:latin typeface="Calibri"/>
                          <a:cs typeface="Calibri"/>
                        </a:rPr>
                        <a:t>CNAS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1981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4147ABD-B997-AC19-8AEE-482DD05381D1}"/>
              </a:ext>
            </a:extLst>
          </p:cNvPr>
          <p:cNvSpPr/>
          <p:nvPr/>
        </p:nvSpPr>
        <p:spPr>
          <a:xfrm>
            <a:off x="0" y="159179"/>
            <a:ext cx="12036490" cy="602822"/>
          </a:xfrm>
          <a:prstGeom prst="roundRect">
            <a:avLst/>
          </a:prstGeom>
          <a:solidFill>
            <a:srgbClr val="432E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4424C60E-A82E-03A4-5076-463E7197E6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9673" y="159179"/>
            <a:ext cx="1113886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3200" b="1" spc="-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Fatos H</a:t>
            </a:r>
            <a:r>
              <a:rPr sz="3200" b="1" spc="-1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istóricos</a:t>
            </a:r>
            <a:endParaRPr sz="32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4">
            <a:extLst>
              <a:ext uri="{FF2B5EF4-FFF2-40B4-BE49-F238E27FC236}">
                <a16:creationId xmlns:a16="http://schemas.microsoft.com/office/drawing/2014/main" id="{1B5A356A-5EB6-154B-8715-65FCE5BC0E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322526"/>
              </p:ext>
            </p:extLst>
          </p:nvPr>
        </p:nvGraphicFramePr>
        <p:xfrm>
          <a:off x="130629" y="0"/>
          <a:ext cx="12061371" cy="6858002"/>
        </p:xfrm>
        <a:graphic>
          <a:graphicData uri="http://schemas.openxmlformats.org/drawingml/2006/table">
            <a:tbl>
              <a:tblPr firstRow="1" bandRow="1"/>
              <a:tblGrid>
                <a:gridCol w="1667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37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09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1410"/>
                        </a:spcBef>
                      </a:pPr>
                      <a:r>
                        <a:rPr sz="2800" b="1" spc="-2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ANO</a:t>
                      </a:r>
                      <a:endParaRPr sz="2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790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AE3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1410"/>
                        </a:spcBef>
                      </a:pPr>
                      <a:r>
                        <a:rPr sz="2800" b="1" spc="-2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FATO</a:t>
                      </a:r>
                      <a:r>
                        <a:rPr lang="pt-BR" sz="2800" b="1" spc="-2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HISTÓRICO </a:t>
                      </a:r>
                      <a:endParaRPr sz="2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790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AE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09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sz="2600" spc="-20" dirty="0">
                          <a:latin typeface="Calibri"/>
                          <a:cs typeface="Calibri"/>
                        </a:rPr>
                        <a:t>1998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1968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sz="2600" dirty="0">
                          <a:latin typeface="Calibri"/>
                          <a:cs typeface="Calibri"/>
                        </a:rPr>
                        <a:t>Concessão</a:t>
                      </a:r>
                      <a:r>
                        <a:rPr sz="2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2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certificados</a:t>
                      </a:r>
                      <a:r>
                        <a:rPr sz="2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CEFF</a:t>
                      </a:r>
                      <a:r>
                        <a:rPr sz="2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(DL</a:t>
                      </a:r>
                      <a:r>
                        <a:rPr sz="2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nº</a:t>
                      </a:r>
                      <a:r>
                        <a:rPr sz="2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2536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2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Lei</a:t>
                      </a:r>
                      <a:r>
                        <a:rPr sz="2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9732)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1968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09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600" spc="-20" dirty="0">
                          <a:latin typeface="Calibri"/>
                          <a:cs typeface="Calibri"/>
                        </a:rPr>
                        <a:t>2008</a:t>
                      </a:r>
                      <a:endParaRPr sz="2600">
                        <a:latin typeface="Calibri"/>
                        <a:cs typeface="Calibri"/>
                      </a:endParaRPr>
                    </a:p>
                  </a:txBody>
                  <a:tcPr marL="0" marR="0" marT="1974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600" dirty="0">
                          <a:latin typeface="Calibri"/>
                          <a:cs typeface="Calibri"/>
                        </a:rPr>
                        <a:t>Operação</a:t>
                      </a:r>
                      <a:r>
                        <a:rPr sz="2600" spc="-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Fariseu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1974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09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600" spc="-20" dirty="0">
                          <a:latin typeface="Calibri"/>
                          <a:cs typeface="Calibri"/>
                        </a:rPr>
                        <a:t>2009</a:t>
                      </a:r>
                      <a:endParaRPr sz="2600">
                        <a:latin typeface="Calibri"/>
                        <a:cs typeface="Calibri"/>
                      </a:endParaRPr>
                    </a:p>
                  </a:txBody>
                  <a:tcPr marL="0" marR="0" marT="1974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600" dirty="0">
                          <a:latin typeface="Calibri"/>
                          <a:cs typeface="Calibri"/>
                        </a:rPr>
                        <a:t>Lei</a:t>
                      </a:r>
                      <a:r>
                        <a:rPr sz="2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nº12.101</a:t>
                      </a:r>
                      <a:r>
                        <a:rPr sz="26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(CEBAS)</a:t>
                      </a:r>
                      <a:r>
                        <a:rPr sz="2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com</a:t>
                      </a:r>
                      <a:r>
                        <a:rPr sz="2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repartição</a:t>
                      </a:r>
                      <a:r>
                        <a:rPr sz="2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competências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1974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24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2800" spc="-20" dirty="0">
                          <a:latin typeface="Calibri"/>
                          <a:cs typeface="Calibri"/>
                        </a:rPr>
                        <a:t>2020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 marR="105981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600" dirty="0">
                          <a:latin typeface="Calibri"/>
                          <a:cs typeface="Calibri"/>
                        </a:rPr>
                        <a:t>ADIN</a:t>
                      </a:r>
                      <a:r>
                        <a:rPr sz="2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nº</a:t>
                      </a:r>
                      <a:r>
                        <a:rPr sz="2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4480:</a:t>
                      </a:r>
                      <a:r>
                        <a:rPr sz="2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inconstitucionalidade</a:t>
                      </a:r>
                      <a:r>
                        <a:rPr sz="26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formal</a:t>
                      </a:r>
                      <a:r>
                        <a:rPr sz="2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2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material</a:t>
                      </a:r>
                      <a:r>
                        <a:rPr sz="2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2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alguns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artigos</a:t>
                      </a:r>
                      <a:r>
                        <a:rPr sz="2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da</a:t>
                      </a:r>
                      <a:r>
                        <a:rPr sz="2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Lei</a:t>
                      </a:r>
                      <a:r>
                        <a:rPr sz="2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10" dirty="0">
                          <a:latin typeface="Calibri"/>
                          <a:cs typeface="Calibri"/>
                        </a:rPr>
                        <a:t>12.101/2009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09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600" spc="-20" dirty="0">
                          <a:latin typeface="Calibri"/>
                          <a:cs typeface="Calibri"/>
                        </a:rPr>
                        <a:t>2021</a:t>
                      </a:r>
                      <a:endParaRPr sz="2600">
                        <a:latin typeface="Calibri"/>
                        <a:cs typeface="Calibri"/>
                      </a:endParaRPr>
                    </a:p>
                  </a:txBody>
                  <a:tcPr marL="0" marR="0" marT="1974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600" dirty="0">
                          <a:latin typeface="Calibri"/>
                          <a:cs typeface="Calibri"/>
                        </a:rPr>
                        <a:t>LC</a:t>
                      </a:r>
                      <a:r>
                        <a:rPr sz="2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nº</a:t>
                      </a:r>
                      <a:r>
                        <a:rPr sz="2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25" dirty="0">
                          <a:latin typeface="Calibri"/>
                          <a:cs typeface="Calibri"/>
                        </a:rPr>
                        <a:t>187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1974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09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600" spc="-20" dirty="0">
                          <a:latin typeface="Calibri"/>
                          <a:cs typeface="Calibri"/>
                        </a:rPr>
                        <a:t>2023</a:t>
                      </a:r>
                      <a:endParaRPr sz="2600">
                        <a:latin typeface="Calibri"/>
                        <a:cs typeface="Calibri"/>
                      </a:endParaRPr>
                    </a:p>
                  </a:txBody>
                  <a:tcPr marL="0" marR="0" marT="1981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>
                        <a:lnSpc>
                          <a:spcPct val="100000"/>
                        </a:lnSpc>
                        <a:spcBef>
                          <a:spcPts val="1560"/>
                        </a:spcBef>
                        <a:tabLst>
                          <a:tab pos="2042160" algn="l"/>
                        </a:tabLst>
                      </a:pPr>
                      <a:r>
                        <a:rPr sz="2600" dirty="0">
                          <a:latin typeface="Calibri"/>
                          <a:cs typeface="Calibri"/>
                        </a:rPr>
                        <a:t>Dec</a:t>
                      </a:r>
                      <a:r>
                        <a:rPr sz="2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nº</a:t>
                      </a:r>
                      <a:r>
                        <a:rPr sz="2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20" dirty="0">
                          <a:latin typeface="Calibri"/>
                          <a:cs typeface="Calibri"/>
                        </a:rPr>
                        <a:t>11791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	e</a:t>
                      </a:r>
                      <a:r>
                        <a:rPr sz="2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Portaria</a:t>
                      </a:r>
                      <a:r>
                        <a:rPr sz="2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MDS</a:t>
                      </a:r>
                      <a:r>
                        <a:rPr sz="2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dirty="0">
                          <a:latin typeface="Calibri"/>
                          <a:cs typeface="Calibri"/>
                        </a:rPr>
                        <a:t>nº</a:t>
                      </a:r>
                      <a:r>
                        <a:rPr sz="2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600" spc="-25" dirty="0">
                          <a:latin typeface="Calibri"/>
                          <a:cs typeface="Calibri"/>
                        </a:rPr>
                        <a:t>182</a:t>
                      </a:r>
                      <a:endParaRPr sz="2600" dirty="0">
                        <a:latin typeface="Calibri"/>
                        <a:cs typeface="Calibri"/>
                      </a:endParaRPr>
                    </a:p>
                  </a:txBody>
                  <a:tcPr marL="0" marR="0" marT="1981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6190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D4177A-8A5D-EB74-14DA-7A2BE1105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125" y="1"/>
            <a:ext cx="10726617" cy="1287624"/>
          </a:xfrm>
          <a:solidFill>
            <a:schemeClr val="accent4"/>
          </a:solidFill>
        </p:spPr>
        <p:txBody>
          <a:bodyPr>
            <a:normAutofit fontScale="90000"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tabLst/>
              <a:defRPr/>
            </a:pPr>
            <a:r>
              <a:rPr kumimoji="0" lang="pt-BR" sz="4000" b="1" i="0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Rede socioassistencial do SUAS</a:t>
            </a:r>
            <a:b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</a:b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4A89888-636B-9D1E-B008-5A153FD3C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4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7125" y="1287626"/>
            <a:ext cx="10726617" cy="54177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46554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4AF99-BFF4-52A6-9330-E00563E53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DE811CCB-7FA0-E908-04D6-ED57BCDC2C0D}"/>
              </a:ext>
            </a:extLst>
          </p:cNvPr>
          <p:cNvSpPr/>
          <p:nvPr/>
        </p:nvSpPr>
        <p:spPr>
          <a:xfrm>
            <a:off x="4223072" y="5364662"/>
            <a:ext cx="2634927" cy="959938"/>
          </a:xfrm>
          <a:prstGeom prst="roundRect">
            <a:avLst/>
          </a:prstGeom>
          <a:solidFill>
            <a:srgbClr val="F9AE34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20C40F7-A423-AE74-17FD-68E05185AF9A}"/>
              </a:ext>
            </a:extLst>
          </p:cNvPr>
          <p:cNvSpPr/>
          <p:nvPr/>
        </p:nvSpPr>
        <p:spPr>
          <a:xfrm>
            <a:off x="254361" y="338622"/>
            <a:ext cx="9601200" cy="768136"/>
          </a:xfrm>
          <a:prstGeom prst="roundRect">
            <a:avLst/>
          </a:prstGeom>
          <a:solidFill>
            <a:srgbClr val="432E1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538135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7F40C8-F0AE-23D2-D655-987B7A4386A0}"/>
              </a:ext>
            </a:extLst>
          </p:cNvPr>
          <p:cNvSpPr txBox="1">
            <a:spLocks/>
          </p:cNvSpPr>
          <p:nvPr/>
        </p:nvSpPr>
        <p:spPr>
          <a:xfrm>
            <a:off x="457200" y="479022"/>
            <a:ext cx="9398361" cy="585801"/>
          </a:xfrm>
          <a:prstGeom prst="rect">
            <a:avLst/>
          </a:prstGeom>
          <a:solidFill>
            <a:srgbClr val="432E1D"/>
          </a:solidFill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>
                <a:solidFill>
                  <a:srgbClr val="C00000"/>
                </a:solidFill>
                <a:latin typeface="Poppins Light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Panorama Rede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Socioassistencial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 do SUAS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0D3F8C47-A7AB-7668-628D-377C285513C7}"/>
              </a:ext>
            </a:extLst>
          </p:cNvPr>
          <p:cNvSpPr/>
          <p:nvPr/>
        </p:nvSpPr>
        <p:spPr>
          <a:xfrm>
            <a:off x="495043" y="1328948"/>
            <a:ext cx="2827484" cy="1141515"/>
          </a:xfrm>
          <a:prstGeom prst="roundRect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49 mil Organizações da Sociedade Civil (OSCs)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 atuação na área da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assistência social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(IPEA,2024)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AE6793F-253B-D359-4F7D-EE5D03C7F5CD}"/>
              </a:ext>
            </a:extLst>
          </p:cNvPr>
          <p:cNvSpPr/>
          <p:nvPr/>
        </p:nvSpPr>
        <p:spPr>
          <a:xfrm>
            <a:off x="501144" y="2658084"/>
            <a:ext cx="2838670" cy="1252729"/>
          </a:xfrm>
          <a:prstGeom prst="roundRect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31 mil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dessas organizações estão 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inscritas nos Conselhos Municipais de Assistência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Social (CMAS)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(Censo SUAS, 2024)</a:t>
            </a:r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5C412F45-8C9B-1E51-7C6A-3AE08556212D}"/>
              </a:ext>
            </a:extLst>
          </p:cNvPr>
          <p:cNvSpPr/>
          <p:nvPr/>
        </p:nvSpPr>
        <p:spPr>
          <a:xfrm>
            <a:off x="497817" y="4080330"/>
            <a:ext cx="2838670" cy="1181769"/>
          </a:xfrm>
          <a:prstGeom prst="roundRect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18.207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cadastros  concluídos no CNEAS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(CNEAS, fev.2026)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9" name="Chave Direita 8">
            <a:extLst>
              <a:ext uri="{FF2B5EF4-FFF2-40B4-BE49-F238E27FC236}">
                <a16:creationId xmlns:a16="http://schemas.microsoft.com/office/drawing/2014/main" id="{6ED66735-21A0-3684-AD71-B81CE6C8F7CC}"/>
              </a:ext>
            </a:extLst>
          </p:cNvPr>
          <p:cNvSpPr/>
          <p:nvPr/>
        </p:nvSpPr>
        <p:spPr>
          <a:xfrm>
            <a:off x="3581243" y="2774740"/>
            <a:ext cx="789709" cy="2272145"/>
          </a:xfrm>
          <a:prstGeom prst="rightBrac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C55A1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FB95B33-20DA-ABBB-56FE-024DAEE38B43}"/>
              </a:ext>
            </a:extLst>
          </p:cNvPr>
          <p:cNvSpPr txBox="1"/>
          <p:nvPr/>
        </p:nvSpPr>
        <p:spPr>
          <a:xfrm>
            <a:off x="4435715" y="3556869"/>
            <a:ext cx="1238491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Lacuna de </a:t>
            </a: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</a:rPr>
              <a:t>41,3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1EEBBF3-D3EB-7D8C-180D-358F868FB67F}"/>
              </a:ext>
            </a:extLst>
          </p:cNvPr>
          <p:cNvSpPr txBox="1"/>
          <p:nvPr/>
        </p:nvSpPr>
        <p:spPr>
          <a:xfrm>
            <a:off x="9224861" y="6071201"/>
            <a:ext cx="2960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Fonte: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DRSP/SNAS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CNEAS, jan.2026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7E0977BA-46CB-0E7E-4D5A-1809F0F97976}"/>
              </a:ext>
            </a:extLst>
          </p:cNvPr>
          <p:cNvSpPr/>
          <p:nvPr/>
        </p:nvSpPr>
        <p:spPr>
          <a:xfrm>
            <a:off x="492895" y="5453368"/>
            <a:ext cx="2838668" cy="1181768"/>
          </a:xfrm>
          <a:prstGeom prst="roundRect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6.158 entidades/OSCS com certificação CEBAS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(DRSP/SNAS, fev.2026)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1026" name="Picture 2" descr="Desenho de uma pessoa&#10;&#10;O conteúdo gerado por IA pode estar incorreto.">
            <a:extLst>
              <a:ext uri="{FF2B5EF4-FFF2-40B4-BE49-F238E27FC236}">
                <a16:creationId xmlns:a16="http://schemas.microsoft.com/office/drawing/2014/main" id="{71C9F163-E47E-756A-5976-E9A8815D2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597" y="1031718"/>
            <a:ext cx="5347259" cy="5347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2257754C-2ADF-245A-145B-063AAF358526}"/>
              </a:ext>
            </a:extLst>
          </p:cNvPr>
          <p:cNvSpPr/>
          <p:nvPr/>
        </p:nvSpPr>
        <p:spPr>
          <a:xfrm>
            <a:off x="4191000" y="5337610"/>
            <a:ext cx="2590800" cy="860207"/>
          </a:xfrm>
          <a:prstGeom prst="roundRect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Taxa de conclusão CNEAS é de 79%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2800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698D2-AFA1-C66D-F6AD-27B146B86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49" y="0"/>
            <a:ext cx="11939450" cy="653724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05"/>
              </a:spcBef>
              <a:spcAft>
                <a:spcPts val="0"/>
              </a:spcAft>
              <a:tabLst/>
              <a:defRPr/>
            </a:pPr>
            <a:r>
              <a:rPr kumimoji="0" lang="pt-BR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1nível 1</a:t>
            </a: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º</a:t>
            </a:r>
            <a:r>
              <a:rPr kumimoji="0" lang="pt-BR" sz="2800" b="1" i="0" u="none" strike="noStrike" kern="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pt-BR" sz="2800" b="1" i="0" u="none" strike="noStrike" kern="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Nível</a:t>
            </a:r>
            <a:b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</a:b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Inscrição</a:t>
            </a:r>
            <a:r>
              <a:rPr kumimoji="0" lang="pt-BR" sz="1800" b="0" i="0" u="none" strike="noStrike" kern="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pt-BR" sz="1800" b="0" i="0" u="none" strike="noStrike" kern="0" cap="none" spc="-2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no </a:t>
            </a: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Conselho</a:t>
            </a:r>
            <a:r>
              <a:rPr kumimoji="0" lang="pt-BR" sz="1800" b="0" i="0" u="none" strike="noStrike" kern="0" cap="none" spc="-5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pt-BR" sz="1800" b="0" i="0" u="none" strike="noStrike" kern="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Municipal </a:t>
            </a: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lang="pt-BR" sz="1800" b="0" i="0" u="none" strike="noStrike" kern="0" cap="none" spc="-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pt-BR" sz="1800" b="0" i="0" u="none" strike="noStrike" kern="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Assistência </a:t>
            </a: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Social</a:t>
            </a:r>
            <a:r>
              <a:rPr kumimoji="0" lang="pt-BR" sz="1800" b="0" i="0" u="none" strike="noStrike" kern="0" cap="none" spc="-2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pt-BR" sz="1800" b="0" i="0" u="none" strike="noStrike" kern="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b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</a:br>
            <a:r>
              <a:rPr kumimoji="0" lang="pt-BR" sz="18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CMAS</a:t>
            </a:r>
            <a:endParaRPr lang="pt-BR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610F9C5-280C-DF41-72D6-434FB0B2398E}"/>
              </a:ext>
            </a:extLst>
          </p:cNvPr>
          <p:cNvSpPr txBox="1">
            <a:spLocks/>
          </p:cNvSpPr>
          <p:nvPr/>
        </p:nvSpPr>
        <p:spPr>
          <a:xfrm>
            <a:off x="488391" y="320751"/>
            <a:ext cx="93878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000" b="0" i="0">
                <a:solidFill>
                  <a:srgbClr val="C00000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4000" b="1" kern="0" dirty="0">
                <a:solidFill>
                  <a:srgbClr val="FFFFFF"/>
                </a:solidFill>
                <a:latin typeface="Calibri"/>
                <a:cs typeface="Calibri"/>
              </a:rPr>
              <a:t>Níveis</a:t>
            </a:r>
            <a:r>
              <a:rPr lang="pt-BR" sz="4000" b="1" kern="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pt-BR" sz="4000" b="1" kern="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lang="pt-BR" sz="4000" b="1" kern="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pt-BR" sz="4000" b="1" kern="0" spc="-20" dirty="0">
                <a:solidFill>
                  <a:srgbClr val="FFFFFF"/>
                </a:solidFill>
                <a:latin typeface="Calibri"/>
                <a:cs typeface="Calibri"/>
              </a:rPr>
              <a:t>reconhecimento</a:t>
            </a:r>
            <a:r>
              <a:rPr lang="pt-BR" sz="4000" b="1" kern="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pt-BR" sz="4000" b="1" kern="0" dirty="0">
                <a:solidFill>
                  <a:srgbClr val="FFFFFF"/>
                </a:solidFill>
                <a:latin typeface="Calibri"/>
                <a:cs typeface="Calibri"/>
              </a:rPr>
              <a:t>das</a:t>
            </a:r>
            <a:r>
              <a:rPr lang="pt-BR" sz="4000" b="1" kern="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pt-BR" sz="4000" b="1" kern="0" dirty="0">
                <a:solidFill>
                  <a:srgbClr val="FFFFFF"/>
                </a:solidFill>
                <a:latin typeface="Calibri"/>
                <a:cs typeface="Calibri"/>
              </a:rPr>
              <a:t>OSCs</a:t>
            </a:r>
            <a:r>
              <a:rPr lang="pt-BR" sz="4000" b="1" kern="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pt-BR" sz="4000" b="1" kern="0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lang="pt-BR" sz="4000" b="1" kern="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pt-BR" sz="4000" b="1" kern="0" spc="-20" dirty="0">
                <a:solidFill>
                  <a:srgbClr val="FFFFFF"/>
                </a:solidFill>
                <a:latin typeface="Calibri"/>
                <a:cs typeface="Calibri"/>
              </a:rPr>
              <a:t>SUAS</a:t>
            </a:r>
            <a:endParaRPr lang="pt-BR" sz="4000" kern="0" dirty="0">
              <a:latin typeface="Calibri"/>
              <a:cs typeface="Calibri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7928B8EA-16AA-792E-4326-007D21E56F05}"/>
              </a:ext>
            </a:extLst>
          </p:cNvPr>
          <p:cNvSpPr txBox="1">
            <a:spLocks/>
          </p:cNvSpPr>
          <p:nvPr/>
        </p:nvSpPr>
        <p:spPr>
          <a:xfrm>
            <a:off x="831849" y="473151"/>
            <a:ext cx="11107602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000" b="0" i="0">
                <a:solidFill>
                  <a:srgbClr val="C00000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4000" b="1" kern="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lang="pt-BR" sz="4000" b="1" kern="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pt-BR" sz="4000" b="1" kern="0" spc="-20" dirty="0">
                <a:solidFill>
                  <a:schemeClr val="tx1"/>
                </a:solidFill>
                <a:latin typeface="Calibri"/>
                <a:cs typeface="Calibri"/>
              </a:rPr>
              <a:t>Níveis de reconhecimento das OSC no SUAS  </a:t>
            </a:r>
            <a:r>
              <a:rPr lang="pt-BR" sz="4000" b="1" kern="0" spc="-20" dirty="0">
                <a:solidFill>
                  <a:srgbClr val="FFFFFF"/>
                </a:solidFill>
                <a:latin typeface="Calibri"/>
                <a:cs typeface="Calibri"/>
              </a:rPr>
              <a:t>No SUAS </a:t>
            </a:r>
            <a:r>
              <a:rPr lang="pt-BR" sz="4000" b="1" kern="0" dirty="0">
                <a:solidFill>
                  <a:srgbClr val="FFFFFF"/>
                </a:solidFill>
                <a:latin typeface="Calibri"/>
                <a:cs typeface="Calibri"/>
              </a:rPr>
              <a:t>OSCs</a:t>
            </a:r>
            <a:r>
              <a:rPr lang="pt-BR" sz="4000" b="1" kern="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pt-BR" sz="4000" b="1" kern="0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lang="pt-BR" sz="4000" b="1" kern="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pt-BR" sz="4000" b="1" kern="0" spc="-20" dirty="0">
                <a:solidFill>
                  <a:srgbClr val="FFFFFF"/>
                </a:solidFill>
                <a:latin typeface="Calibri"/>
                <a:cs typeface="Calibri"/>
              </a:rPr>
              <a:t>SUAS</a:t>
            </a:r>
            <a:endParaRPr lang="pt-BR" sz="4000" kern="0" dirty="0">
              <a:latin typeface="Calibri"/>
              <a:cs typeface="Calibri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CA97BBA4-B28D-AED9-35CD-3FC4DCBB70C1}"/>
              </a:ext>
            </a:extLst>
          </p:cNvPr>
          <p:cNvSpPr txBox="1"/>
          <p:nvPr/>
        </p:nvSpPr>
        <p:spPr>
          <a:xfrm>
            <a:off x="579301" y="473151"/>
            <a:ext cx="11360150" cy="59535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</a:pPr>
            <a:endParaRPr lang="pt-BR" sz="2800" b="1" kern="0" dirty="0">
              <a:solidFill>
                <a:sysClr val="windowText" lastClr="000000"/>
              </a:solidFill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12700" marR="5080" algn="just">
              <a:spcBef>
                <a:spcPts val="105"/>
              </a:spcBef>
            </a:pPr>
            <a:endParaRPr lang="pt-BR" sz="2800" b="1" kern="0" dirty="0">
              <a:solidFill>
                <a:sysClr val="windowText" lastClr="000000"/>
              </a:solidFill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12700" marR="5080" algn="ctr">
              <a:spcBef>
                <a:spcPts val="105"/>
              </a:spcBef>
            </a:pP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O</a:t>
            </a:r>
            <a:r>
              <a:rPr sz="2800" b="1" kern="0" spc="-1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lang="pt-BR" sz="2800" b="1" kern="0" spc="-1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reconhecimento </a:t>
            </a:r>
            <a:r>
              <a:rPr sz="2800" b="1" kern="0" dirty="0">
                <a:latin typeface="Biome" panose="020B0503030204020804" pitchFamily="34" charset="0"/>
                <a:cs typeface="Biome" panose="020B0503030204020804" pitchFamily="34" charset="0"/>
              </a:rPr>
              <a:t>das</a:t>
            </a:r>
            <a:r>
              <a:rPr sz="2800" b="1" kern="0" spc="-10" dirty="0"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OSC</a:t>
            </a:r>
            <a:r>
              <a:rPr lang="pt-BR"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s</a:t>
            </a:r>
            <a:r>
              <a:rPr sz="2800" b="1" kern="0" spc="-25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no</a:t>
            </a:r>
            <a:r>
              <a:rPr sz="2800" b="1" kern="0" spc="-25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Sistema</a:t>
            </a:r>
            <a:r>
              <a:rPr sz="2800" b="1" kern="0" spc="-5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Único</a:t>
            </a:r>
            <a:r>
              <a:rPr sz="2800" b="1" kern="0" spc="-25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  <a:r>
              <a:rPr sz="2800" b="1" kern="0" spc="-25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sz="2800" b="1" kern="0" spc="-1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Assistência </a:t>
            </a: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Social-SUAS</a:t>
            </a:r>
            <a:r>
              <a:rPr sz="2800" b="1" kern="0" spc="-1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é</a:t>
            </a:r>
            <a:r>
              <a:rPr sz="2800" b="1" kern="0" spc="-25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consequência</a:t>
            </a:r>
            <a:r>
              <a:rPr sz="2800" b="1" kern="0" spc="-1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  <a:r>
              <a:rPr lang="pt-BR"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:</a:t>
            </a:r>
          </a:p>
          <a:p>
            <a:pPr marL="12700" marR="5080" algn="just">
              <a:spcBef>
                <a:spcPts val="105"/>
              </a:spcBef>
            </a:pPr>
            <a:r>
              <a:rPr lang="pt-BR"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        </a:t>
            </a: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adequação</a:t>
            </a:r>
            <a:r>
              <a:rPr sz="2800" b="1" kern="0" spc="40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 </a:t>
            </a: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às</a:t>
            </a:r>
            <a:r>
              <a:rPr sz="2800" b="1" kern="0" spc="405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 </a:t>
            </a: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regulamentações</a:t>
            </a:r>
            <a:r>
              <a:rPr sz="2800" b="1" kern="0" spc="40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 </a:t>
            </a: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existentes</a:t>
            </a:r>
            <a:r>
              <a:rPr sz="2800" b="1" kern="0" spc="40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 </a:t>
            </a: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e</a:t>
            </a:r>
            <a:r>
              <a:rPr sz="2800" b="1" kern="0" spc="40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 </a:t>
            </a:r>
            <a:endParaRPr lang="pt-BR" sz="2800" b="1" kern="0" spc="400" dirty="0">
              <a:solidFill>
                <a:sysClr val="windowText" lastClr="000000"/>
              </a:solidFill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12700" marR="5080" algn="just">
              <a:spcBef>
                <a:spcPts val="105"/>
              </a:spcBef>
            </a:pPr>
            <a:r>
              <a:rPr lang="pt-BR"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          </a:t>
            </a: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execução</a:t>
            </a:r>
            <a:r>
              <a:rPr sz="2800" b="1" kern="0" spc="395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qualificada</a:t>
            </a:r>
            <a:r>
              <a:rPr sz="2800" b="1" kern="0" spc="395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 </a:t>
            </a:r>
            <a:r>
              <a:rPr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das</a:t>
            </a:r>
            <a:r>
              <a:rPr lang="pt-BR" sz="2800" b="1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Provisões </a:t>
            </a:r>
            <a:r>
              <a:rPr sz="2800" b="1" kern="0" spc="-1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Socioassistenciais.</a:t>
            </a:r>
            <a:endParaRPr lang="pt-BR" sz="2800" b="1" kern="0" spc="-10" dirty="0">
              <a:solidFill>
                <a:sysClr val="windowText" lastClr="000000"/>
              </a:solidFill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12700" marR="5080">
              <a:spcBef>
                <a:spcPts val="105"/>
              </a:spcBef>
            </a:pPr>
            <a:r>
              <a:rPr lang="pt-BR" sz="2800" b="1" kern="0" spc="-1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    </a:t>
            </a:r>
          </a:p>
          <a:p>
            <a:pPr marL="12700" marR="5080" algn="ctr">
              <a:spcBef>
                <a:spcPts val="105"/>
              </a:spcBef>
            </a:pPr>
            <a:r>
              <a:rPr lang="pt-BR" sz="2400" b="1" kern="0" spc="-10" dirty="0">
                <a:solidFill>
                  <a:srgbClr val="FF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Nível 1</a:t>
            </a:r>
            <a:r>
              <a:rPr lang="pt-BR" sz="2400" b="1" kern="0" spc="-1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-Inscrição no COMAS</a:t>
            </a:r>
          </a:p>
          <a:p>
            <a:pPr marL="12700" marR="5080" algn="ctr">
              <a:spcBef>
                <a:spcPts val="105"/>
              </a:spcBef>
            </a:pPr>
            <a:r>
              <a:rPr lang="pt-BR" sz="2400" b="1" kern="0" spc="-10" dirty="0">
                <a:solidFill>
                  <a:srgbClr val="FF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Nível 2</a:t>
            </a:r>
            <a:r>
              <a:rPr lang="pt-BR" sz="2400" b="1" kern="0" spc="-1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- Cadastro no Cad. Nacional  de entidades </a:t>
            </a:r>
          </a:p>
          <a:p>
            <a:pPr marL="12700" marR="5080" algn="ctr">
              <a:spcBef>
                <a:spcPts val="105"/>
              </a:spcBef>
            </a:pPr>
            <a:r>
              <a:rPr lang="pt-BR" sz="2400" b="1" kern="0" spc="-1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de  assistência social </a:t>
            </a:r>
          </a:p>
          <a:p>
            <a:pPr marL="12700" marR="5080" algn="ctr">
              <a:spcBef>
                <a:spcPts val="105"/>
              </a:spcBef>
            </a:pPr>
            <a:r>
              <a:rPr lang="pt-BR" sz="2400" b="1" kern="0" spc="-10" dirty="0">
                <a:solidFill>
                  <a:srgbClr val="FF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Nível 3</a:t>
            </a:r>
            <a:r>
              <a:rPr lang="pt-BR" sz="2400" b="1" kern="0" spc="-1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lang="pt-BR" sz="2800" b="1" kern="0" spc="-1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– </a:t>
            </a:r>
            <a:r>
              <a:rPr lang="pt-BR" sz="2400" b="1" kern="0" spc="-1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CEBAS –certificação de entidade </a:t>
            </a:r>
            <a:r>
              <a:rPr lang="pt-BR" sz="2400" b="1" kern="0" spc="-10" dirty="0">
                <a:solidFill>
                  <a:srgbClr val="FF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beneficente </a:t>
            </a:r>
            <a:r>
              <a:rPr lang="pt-BR" sz="2400" b="1" kern="0" spc="-10" dirty="0"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</a:p>
          <a:p>
            <a:pPr marL="12700" marR="5080" algn="ctr">
              <a:spcBef>
                <a:spcPts val="105"/>
              </a:spcBef>
            </a:pPr>
            <a:r>
              <a:rPr lang="pt-BR" sz="2400" b="1" kern="0" spc="-1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                                                                                   assistência social </a:t>
            </a:r>
          </a:p>
          <a:p>
            <a:pPr marL="12700" marR="5080" algn="just">
              <a:spcBef>
                <a:spcPts val="105"/>
              </a:spcBef>
            </a:pPr>
            <a:endParaRPr lang="pt-BR" sz="2800" kern="0" spc="-10" dirty="0">
              <a:solidFill>
                <a:sysClr val="windowText" lastClr="000000"/>
              </a:solidFill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12700" marR="5080" algn="just">
              <a:spcBef>
                <a:spcPts val="105"/>
              </a:spcBef>
            </a:pPr>
            <a:r>
              <a:rPr lang="pt-BR" sz="2800" kern="0" dirty="0">
                <a:solidFill>
                  <a:sysClr val="windowText" lastClr="000000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 </a:t>
            </a:r>
            <a:endParaRPr sz="2800" kern="0" dirty="0">
              <a:solidFill>
                <a:sysClr val="windowText" lastClr="000000"/>
              </a:solidFill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160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43508B-2294-B8A2-7318-CF7D0BB6C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6759"/>
          </a:xfrm>
        </p:spPr>
        <p:txBody>
          <a:bodyPr>
            <a:normAutofit fontScale="90000"/>
          </a:bodyPr>
          <a:lstStyle/>
          <a:p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Poppins Light" panose="00000400000000000000" pitchFamily="2" charset="0"/>
              </a:rPr>
              <a:t>1º Nível de reconhecimento: 1º Nível de reconhecimento: Inscrição no 1º Nível de reconhecimento: Inscrição no Conselho Municipal de Assistência Social (CMAS)Social (CMAS)Inscrição no Conselho Municipal de Assistência Social (CMAS)</a:t>
            </a:r>
            <a:endParaRPr lang="pt-BR" dirty="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CBE119F0-9E65-4915-8824-929E022CFB43}"/>
              </a:ext>
            </a:extLst>
          </p:cNvPr>
          <p:cNvSpPr txBox="1">
            <a:spLocks/>
          </p:cNvSpPr>
          <p:nvPr/>
        </p:nvSpPr>
        <p:spPr>
          <a:xfrm>
            <a:off x="496591" y="314793"/>
            <a:ext cx="9425331" cy="1248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3200" b="1" dirty="0">
                <a:solidFill>
                  <a:schemeClr val="bg1"/>
                </a:solidFill>
                <a:latin typeface="+mn-lt"/>
                <a:cs typeface="Poppins Light" panose="00000400000000000000" pitchFamily="2" charset="0"/>
              </a:rPr>
              <a:t>1º 1º Municipal de Assistência Social (CMAS)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EEB2F9C-DEFE-0801-49FC-E282BF89B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922" y="2779719"/>
            <a:ext cx="9736156" cy="129856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8CDBE971-510F-8407-4756-23428A4CE9B9}"/>
              </a:ext>
            </a:extLst>
          </p:cNvPr>
          <p:cNvSpPr/>
          <p:nvPr/>
        </p:nvSpPr>
        <p:spPr>
          <a:xfrm>
            <a:off x="168813" y="1917468"/>
            <a:ext cx="11733135" cy="42919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742950" marR="0" lvl="1" indent="-28575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 Resolução CNAS nº 14/2014 é a normativa  e específica a inscrição de OSCs nos Conselhos.</a:t>
            </a:r>
          </a:p>
          <a:p>
            <a:pPr marL="457200" marR="0" lvl="1" indent="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 inscrição das organizações de Assistência Social nos Conselhos de Assistência Social é a autorização de funcionamento no âmbito da Política Nacional de Assistência Social.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Poppins Light" panose="00000400000000000000" pitchFamily="2" charset="0"/>
            </a:endParaRPr>
          </a:p>
          <a:p>
            <a:pPr marL="742950" marR="0" lvl="1" indent="-28575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Poppins Light" panose="00000400000000000000" pitchFamily="2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527806F6-C1F3-56EA-532A-C88C0E354A74}"/>
              </a:ext>
            </a:extLst>
          </p:cNvPr>
          <p:cNvSpPr txBox="1">
            <a:spLocks/>
          </p:cNvSpPr>
          <p:nvPr/>
        </p:nvSpPr>
        <p:spPr>
          <a:xfrm>
            <a:off x="648991" y="467193"/>
            <a:ext cx="9425331" cy="964053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3200" b="1" dirty="0">
                <a:latin typeface="+mn-lt"/>
                <a:cs typeface="Poppins Light" panose="00000400000000000000" pitchFamily="2" charset="0"/>
              </a:rPr>
              <a:t>1º Nível de reconhecimento: Inscrição no Conselho Municipal de Assistência Social (CMAS)</a:t>
            </a:r>
          </a:p>
        </p:txBody>
      </p:sp>
    </p:spTree>
    <p:extLst>
      <p:ext uri="{BB962C8B-B14F-4D97-AF65-F5344CB8AC3E}">
        <p14:creationId xmlns:p14="http://schemas.microsoft.com/office/powerpoint/2010/main" val="3948995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5AB9D5-9FCB-93FA-B133-E03D3D42E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de Seta Reta 1">
            <a:extLst>
              <a:ext uri="{FF2B5EF4-FFF2-40B4-BE49-F238E27FC236}">
                <a16:creationId xmlns:a16="http://schemas.microsoft.com/office/drawing/2014/main" id="{7CBDEBBB-7058-D43F-B286-EC047308EFAD}"/>
              </a:ext>
            </a:extLst>
          </p:cNvPr>
          <p:cNvCxnSpPr>
            <a:cxnSpLocks/>
          </p:cNvCxnSpPr>
          <p:nvPr/>
        </p:nvCxnSpPr>
        <p:spPr>
          <a:xfrm>
            <a:off x="3600218" y="1925202"/>
            <a:ext cx="10478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94B725DA-84BF-E13D-2A3E-75902F773BDD}"/>
              </a:ext>
            </a:extLst>
          </p:cNvPr>
          <p:cNvCxnSpPr>
            <a:cxnSpLocks/>
          </p:cNvCxnSpPr>
          <p:nvPr/>
        </p:nvCxnSpPr>
        <p:spPr>
          <a:xfrm flipV="1">
            <a:off x="6948885" y="1925200"/>
            <a:ext cx="92332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ângulo 4">
            <a:extLst>
              <a:ext uri="{FF2B5EF4-FFF2-40B4-BE49-F238E27FC236}">
                <a16:creationId xmlns:a16="http://schemas.microsoft.com/office/drawing/2014/main" id="{2D3F1D3E-0801-D067-793B-755394A1ACE6}"/>
              </a:ext>
            </a:extLst>
          </p:cNvPr>
          <p:cNvSpPr/>
          <p:nvPr/>
        </p:nvSpPr>
        <p:spPr>
          <a:xfrm>
            <a:off x="546258" y="2732505"/>
            <a:ext cx="11645742" cy="29578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 Organização da Sociedade Civil de assistência social poderá: 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Realizar parcerias com o órgão gestor municipal ou do Distrito Federal (Lei nº 13.019/2014 e Resolução CNAS nº 21/2016);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Receber recursos por meio de transferências voluntárias oriundas de emendas parlamentares (Portaria Ministerial nº 1.044/2024);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Tornar-se apta para adquirir a Certificação de Entidades Beneficentes de Assistência Social (CEBAS)- Lei Complementar nº 187/2021.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23CC7C0-5814-45D6-7082-63C6DD2BEC4A}"/>
              </a:ext>
            </a:extLst>
          </p:cNvPr>
          <p:cNvSpPr txBox="1"/>
          <p:nvPr/>
        </p:nvSpPr>
        <p:spPr>
          <a:xfrm>
            <a:off x="670603" y="1638176"/>
            <a:ext cx="3903633" cy="646331"/>
          </a:xfrm>
          <a:prstGeom prst="rect">
            <a:avLst/>
          </a:prstGeom>
          <a:solidFill>
            <a:srgbClr val="AC4522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Cadastro Nacional de Entidades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 Assistência Social - CNEAS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6D78136-4C91-0D4C-53F0-68DCC3602FA6}"/>
              </a:ext>
            </a:extLst>
          </p:cNvPr>
          <p:cNvSpPr txBox="1"/>
          <p:nvPr/>
        </p:nvSpPr>
        <p:spPr>
          <a:xfrm>
            <a:off x="4817380" y="1786129"/>
            <a:ext cx="2829621" cy="369332"/>
          </a:xfrm>
          <a:prstGeom prst="rect">
            <a:avLst/>
          </a:prstGeom>
          <a:solidFill>
            <a:srgbClr val="AC4522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Instrumento de gestão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DBE50EB2-9AFF-30DE-D9B3-B065CB277127}"/>
              </a:ext>
            </a:extLst>
          </p:cNvPr>
          <p:cNvSpPr txBox="1"/>
          <p:nvPr/>
        </p:nvSpPr>
        <p:spPr>
          <a:xfrm>
            <a:off x="7891791" y="1364320"/>
            <a:ext cx="3629606" cy="1200329"/>
          </a:xfrm>
          <a:prstGeom prst="rect">
            <a:avLst/>
          </a:prstGeom>
          <a:solidFill>
            <a:srgbClr val="AC452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Oferece informações sobre as provisões socio assistenciais prestadas pelas OSCs em seus territórios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D766BBCE-E2E3-265D-2038-AFB4F501FDBB}"/>
              </a:ext>
            </a:extLst>
          </p:cNvPr>
          <p:cNvSpPr/>
          <p:nvPr/>
        </p:nvSpPr>
        <p:spPr>
          <a:xfrm>
            <a:off x="0" y="5690366"/>
            <a:ext cx="12085733" cy="1167634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 entidade só estará vinculada ao SUAS se o cadastro no CNEAS estiver com o status concluído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4B11335-185A-8689-5BD3-F59F86410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813" y="140652"/>
            <a:ext cx="11340374" cy="1223668"/>
          </a:xfrm>
          <a:solidFill>
            <a:schemeClr val="accent4">
              <a:lumMod val="75000"/>
            </a:schemeClr>
          </a:solidFill>
        </p:spPr>
        <p:txBody>
          <a:bodyPr>
            <a:noAutofit/>
          </a:bodyPr>
          <a:lstStyle/>
          <a:p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j-ea"/>
                <a:cs typeface="Poppins Light" panose="00000400000000000000" pitchFamily="2" charset="0"/>
              </a:rPr>
              <a:t>2ºNível de Reconhecimento: Cadastro Nacional de entidades de Assistencia Social ( CNEAS)</a:t>
            </a:r>
            <a:endParaRPr lang="pt-BR" sz="3200" b="1" dirty="0">
              <a:solidFill>
                <a:schemeClr val="bg1"/>
              </a:solidFill>
              <a:latin typeface="+mn-lt"/>
              <a:cs typeface="Poppins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607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F5BBE9-7339-05B3-9A23-4EBB7E531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C5CE2A17-F9CF-2139-B0D9-FA6AB7BE3FEF}"/>
              </a:ext>
            </a:extLst>
          </p:cNvPr>
          <p:cNvSpPr/>
          <p:nvPr/>
        </p:nvSpPr>
        <p:spPr>
          <a:xfrm>
            <a:off x="300074" y="314793"/>
            <a:ext cx="9812917" cy="1049983"/>
          </a:xfrm>
          <a:prstGeom prst="roundRect">
            <a:avLst/>
          </a:prstGeom>
          <a:solidFill>
            <a:srgbClr val="38261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64E41A47-5431-5BDD-6EF3-4FAF9DA6532B}"/>
              </a:ext>
            </a:extLst>
          </p:cNvPr>
          <p:cNvCxnSpPr>
            <a:cxnSpLocks/>
          </p:cNvCxnSpPr>
          <p:nvPr/>
        </p:nvCxnSpPr>
        <p:spPr>
          <a:xfrm>
            <a:off x="3871477" y="2202454"/>
            <a:ext cx="1047844" cy="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0C38159A-9F36-0CC9-29F3-A99866074CEC}"/>
              </a:ext>
            </a:extLst>
          </p:cNvPr>
          <p:cNvCxnSpPr>
            <a:cxnSpLocks/>
          </p:cNvCxnSpPr>
          <p:nvPr/>
        </p:nvCxnSpPr>
        <p:spPr>
          <a:xfrm flipV="1">
            <a:off x="6899617" y="2202454"/>
            <a:ext cx="923322" cy="1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>
            <a:extLst>
              <a:ext uri="{FF2B5EF4-FFF2-40B4-BE49-F238E27FC236}">
                <a16:creationId xmlns:a16="http://schemas.microsoft.com/office/drawing/2014/main" id="{1B3D293B-C020-3149-F60E-B8917745A43B}"/>
              </a:ext>
            </a:extLst>
          </p:cNvPr>
          <p:cNvSpPr/>
          <p:nvPr/>
        </p:nvSpPr>
        <p:spPr>
          <a:xfrm>
            <a:off x="0" y="2570467"/>
            <a:ext cx="10997117" cy="300082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457200" marR="0" lvl="1" indent="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457200" marR="0" lvl="1" indent="0" algn="just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As entidades reconhecidas usufruam das seguintes</a:t>
            </a:r>
          </a:p>
          <a:p>
            <a:pPr marL="457200" marR="0" lvl="1" indent="0" algn="just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contribuições sociais: 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800100" marR="0" lvl="1" indent="-342900" algn="just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Parte patronal da contribuição previdenciária sobre a folha de pagamento (cota Patronal); </a:t>
            </a:r>
          </a:p>
          <a:p>
            <a:pPr marL="800100" marR="0" lvl="1" indent="-342900" algn="just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Contribuição Social sobre o Lucro Líquido - CSLL; </a:t>
            </a:r>
          </a:p>
          <a:p>
            <a:pPr marL="800100" marR="0" lvl="1" indent="-342900" algn="just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Contribuição para o Financiamento da Seguridade Social - COFINS; </a:t>
            </a:r>
          </a:p>
          <a:p>
            <a:pPr marL="800100" marR="0" lvl="1" indent="-342900" algn="just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Contribuição PIS/PASEP; e </a:t>
            </a:r>
          </a:p>
          <a:p>
            <a:pPr marL="800100" marR="0" lvl="1" indent="-342900" algn="just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Contribuições dispensadas: as devidas a terceiros, nos termos do artigo 3º, parágrafo 5º, da Lei nº 11.457/2007.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AFFB0F3-3239-612D-02E5-026B44D67B87}"/>
              </a:ext>
            </a:extLst>
          </p:cNvPr>
          <p:cNvSpPr txBox="1"/>
          <p:nvPr/>
        </p:nvSpPr>
        <p:spPr>
          <a:xfrm>
            <a:off x="300074" y="1834442"/>
            <a:ext cx="3802502" cy="923330"/>
          </a:xfrm>
          <a:prstGeom prst="rect">
            <a:avLst/>
          </a:prstGeom>
          <a:solidFill>
            <a:srgbClr val="AC452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Certificação de Entidades Beneficentes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 Assistência Social (CEBAS)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E157FA2-7B56-0FF7-AFEA-C3F8B2DB78FE}"/>
              </a:ext>
            </a:extLst>
          </p:cNvPr>
          <p:cNvSpPr txBox="1"/>
          <p:nvPr/>
        </p:nvSpPr>
        <p:spPr>
          <a:xfrm>
            <a:off x="4930338" y="1873034"/>
            <a:ext cx="2613216" cy="646331"/>
          </a:xfrm>
          <a:prstGeom prst="rect">
            <a:avLst/>
          </a:prstGeom>
          <a:solidFill>
            <a:srgbClr val="AC4522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Do Governo Federal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para as organizações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E8008D9-F86B-9989-E053-F32404284652}"/>
              </a:ext>
            </a:extLst>
          </p:cNvPr>
          <p:cNvSpPr txBox="1"/>
          <p:nvPr/>
        </p:nvSpPr>
        <p:spPr>
          <a:xfrm>
            <a:off x="7855236" y="1466468"/>
            <a:ext cx="3802502" cy="1754326"/>
          </a:xfrm>
          <a:prstGeom prst="rect">
            <a:avLst/>
          </a:prstGeom>
          <a:solidFill>
            <a:srgbClr val="AC452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Devem atender alguns requisitos legais previstos na Lei Complementar nº 187/2021, no Decreto nº 11.791/2023, e Portaria nº 952/2023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390BCA76-E50F-0C05-8826-4D795CD52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91" y="314793"/>
            <a:ext cx="9425331" cy="964053"/>
          </a:xfrm>
        </p:spPr>
        <p:txBody>
          <a:bodyPr>
            <a:noAutofit/>
          </a:bodyPr>
          <a:lstStyle/>
          <a:p>
            <a:pPr algn="just"/>
            <a:r>
              <a:rPr lang="pt-BR" sz="3200" b="1" dirty="0">
                <a:solidFill>
                  <a:schemeClr val="bg1"/>
                </a:solidFill>
                <a:latin typeface="+mn-lt"/>
                <a:cs typeface="Poppins Light" panose="00000400000000000000" pitchFamily="2" charset="0"/>
              </a:rPr>
              <a:t>3º Nível de reconhecimento: Certificação de Entidades Beneficentes de Assistência Social (CEBAS)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761FAD2F-EF20-91AA-97E3-6A66B7BA9A6C}"/>
              </a:ext>
            </a:extLst>
          </p:cNvPr>
          <p:cNvSpPr/>
          <p:nvPr/>
        </p:nvSpPr>
        <p:spPr>
          <a:xfrm>
            <a:off x="-12614" y="5796117"/>
            <a:ext cx="11354123" cy="747090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Quem concede imunidade é a Receita Federal!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84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AFFBF-F85A-840F-2BEC-13D71F94F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47450" cy="2546349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79810AE-E479-A333-9D40-FC2991FC45CD}"/>
              </a:ext>
            </a:extLst>
          </p:cNvPr>
          <p:cNvSpPr/>
          <p:nvPr/>
        </p:nvSpPr>
        <p:spPr>
          <a:xfrm rot="10800000" flipV="1">
            <a:off x="471948" y="3429000"/>
            <a:ext cx="1100229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 inscrição no CMAS e cadastro no CNEAS são etapas essenciais e obrigatórias para que uma entidade/OSC atue de forma regular no âmbito da Política Nacional de Assistência Social. Já o CEBAS é facultativo: não é obrigatório, mas amplia possibilidades e fortalece o papel da entidade/OSC como coprodutora da política pública.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87D4428-90EB-DA02-1360-9E8420603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2275" y="331725"/>
            <a:ext cx="12192000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425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0905B-C067-EB31-788F-51A0EAC49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208BEFD-032B-2F09-4931-93415711F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07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4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86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26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44AC4B7-F34C-E273-F0B2-B597F8C83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3" y="400050"/>
            <a:ext cx="11237976" cy="597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871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2394" y="3817365"/>
            <a:ext cx="11638280" cy="2708910"/>
            <a:chOff x="262394" y="3817365"/>
            <a:chExt cx="11638280" cy="27089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43250" y="5524912"/>
              <a:ext cx="3084457" cy="56933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62394" y="3817365"/>
              <a:ext cx="11638280" cy="2708910"/>
            </a:xfrm>
            <a:custGeom>
              <a:avLst/>
              <a:gdLst/>
              <a:ahLst/>
              <a:cxnLst/>
              <a:rect l="l" t="t" r="r" b="b"/>
              <a:pathLst>
                <a:path w="11638280" h="2708909">
                  <a:moveTo>
                    <a:pt x="11637771" y="0"/>
                  </a:moveTo>
                  <a:lnTo>
                    <a:pt x="0" y="0"/>
                  </a:lnTo>
                  <a:lnTo>
                    <a:pt x="0" y="2708401"/>
                  </a:lnTo>
                  <a:lnTo>
                    <a:pt x="11637771" y="2708401"/>
                  </a:lnTo>
                  <a:lnTo>
                    <a:pt x="1163777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55396" y="1255649"/>
            <a:ext cx="3190240" cy="1939289"/>
          </a:xfrm>
          <a:prstGeom prst="rect">
            <a:avLst/>
          </a:prstGeom>
          <a:solidFill>
            <a:schemeClr val="bg1"/>
          </a:solidFill>
          <a:ln>
            <a:solidFill>
              <a:srgbClr val="54672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28575" rIns="0" bIns="0" rtlCol="0">
            <a:spAutoFit/>
          </a:bodyPr>
          <a:lstStyle/>
          <a:p>
            <a:pPr marL="231775" marR="223520" lvl="0" indent="-3175" algn="ctr" defTabSz="91440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Precisa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ser</a:t>
            </a:r>
            <a:r>
              <a:rPr kumimoji="0" sz="2200" b="0" i="0" u="none" strike="noStrike" kern="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construído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para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além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</a:t>
            </a:r>
            <a:r>
              <a:rPr kumimoji="0" sz="22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arcabouço jurídico/legal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66725" marR="461645" lvl="0" indent="3175" algn="ctr" defTabSz="914400" eaLnBrk="1" fontAlgn="auto" latinLnBrk="0" hangingPunct="1">
              <a:lnSpc>
                <a:spcPct val="100000"/>
              </a:lnSpc>
              <a:spcBef>
                <a:spcPts val="12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Criação</a:t>
            </a:r>
            <a:r>
              <a:rPr kumimoji="0" sz="2200" b="0" i="0" u="none" strike="noStrike" kern="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critérios/gramáticas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4413" y="1795068"/>
            <a:ext cx="3190240" cy="769620"/>
          </a:xfrm>
          <a:prstGeom prst="rect">
            <a:avLst/>
          </a:prstGeom>
          <a:ln>
            <a:solidFill>
              <a:srgbClr val="54672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28575" rIns="0" bIns="0" rtlCol="0">
            <a:spAutoFit/>
          </a:bodyPr>
          <a:lstStyle/>
          <a:p>
            <a:pPr marL="332740" marR="139065" lvl="0" indent="-186055" defTabSz="91440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Identidade</a:t>
            </a:r>
            <a:r>
              <a:rPr kumimoji="0" sz="2200" b="0" i="0" u="none" strike="noStrike" kern="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das</a:t>
            </a:r>
            <a:r>
              <a:rPr kumimoji="0" sz="2200" b="0" i="0" u="none" strike="noStrike" kern="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OSC</a:t>
            </a:r>
            <a:r>
              <a:rPr kumimoji="0" sz="2200" b="0" i="0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como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coprodutoras</a:t>
            </a:r>
            <a:r>
              <a:rPr kumimoji="0" sz="2200" b="0" i="0" u="none" strike="noStrike" kern="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</a:t>
            </a:r>
            <a:r>
              <a:rPr kumimoji="0" sz="2200" b="0" i="0" u="none" strike="noStrike" kern="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SUAS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2394" y="3817365"/>
            <a:ext cx="11638280" cy="2708910"/>
          </a:xfrm>
          <a:prstGeom prst="rect">
            <a:avLst/>
          </a:prstGeom>
          <a:solidFill>
            <a:schemeClr val="accent6"/>
          </a:solidFill>
        </p:spPr>
        <p:txBody>
          <a:bodyPr vert="horz" wrap="square" lIns="0" tIns="30480" rIns="0" bIns="0" rtlCol="0">
            <a:spAutoFit/>
          </a:bodyPr>
          <a:lstStyle/>
          <a:p>
            <a:pPr marL="91440" marR="0" lvl="0" indent="0" defTabSz="91440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ALGUNS</a:t>
            </a:r>
            <a:r>
              <a:rPr kumimoji="0" sz="2000" b="1" i="0" u="none" strike="noStrike" kern="0" cap="none" spc="-8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CAMINHOS...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91440" marR="0" lvl="0" indent="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433705" algn="l"/>
              </a:tabLst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	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Articulação</a:t>
            </a:r>
            <a:r>
              <a:rPr kumimoji="0" sz="2000" b="1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em</a:t>
            </a:r>
            <a:r>
              <a:rPr kumimoji="0" sz="2000" b="1" i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rede</a:t>
            </a:r>
            <a:r>
              <a:rPr kumimoji="0" sz="2000" b="1" i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–</a:t>
            </a:r>
            <a:r>
              <a:rPr kumimoji="0" sz="2000" b="1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reordenamento</a:t>
            </a:r>
            <a:r>
              <a:rPr kumimoji="0" sz="2000" b="1" i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das</a:t>
            </a:r>
            <a:r>
              <a:rPr kumimoji="0" sz="2000" b="1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-10" normalizeH="0" baseline="0" noProof="0" dirty="0" err="1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ofertas</a:t>
            </a:r>
            <a:endParaRPr kumimoji="0" lang="pt-BR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91440" marR="0" lvl="0" indent="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433705" algn="l"/>
              </a:tabLst>
              <a:defRPr/>
            </a:pPr>
            <a:r>
              <a:rPr kumimoji="0" lang="pt-BR" sz="2000" b="1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	Clareza</a:t>
            </a:r>
            <a:r>
              <a:rPr kumimoji="0" lang="pt-BR" sz="2000" b="1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no</a:t>
            </a:r>
            <a:r>
              <a:rPr kumimoji="0" lang="pt-BR" sz="2000" b="1" i="0" u="none" strike="noStrike" kern="0" cap="none" spc="-4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000" b="1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referenciamento</a:t>
            </a:r>
            <a:r>
              <a:rPr kumimoji="0" lang="pt-BR" sz="2000" b="1" i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</a:t>
            </a:r>
            <a:r>
              <a:rPr kumimoji="0" lang="pt-BR" sz="2000" b="1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000" b="1" i="0" u="none" strike="noStrike" kern="0" cap="none" spc="-20" normalizeH="0" baseline="0" noProof="0" dirty="0" err="1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contrarreferenciamento</a:t>
            </a:r>
            <a:r>
              <a:rPr kumimoji="0" lang="pt-BR" sz="2000" b="1" i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melhorando</a:t>
            </a:r>
            <a:r>
              <a:rPr kumimoji="0" lang="pt-BR" sz="2000" b="1" i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</a:t>
            </a:r>
            <a:r>
              <a:rPr kumimoji="0" lang="pt-BR" sz="2000" b="1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000" b="1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territorialização</a:t>
            </a:r>
            <a:endParaRPr kumimoji="0" lang="pt-BR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91440" marR="0" lvl="0" indent="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433705" algn="l"/>
              </a:tabLst>
              <a:defRPr/>
            </a:pPr>
            <a:r>
              <a:rPr kumimoji="0" lang="pt-BR" sz="2000" b="1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	</a:t>
            </a:r>
            <a:r>
              <a:rPr kumimoji="0" sz="2000" b="1" i="0" u="none" strike="noStrike" kern="0" cap="none" spc="-10" normalizeH="0" baseline="0" noProof="0" dirty="0" err="1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Padrão</a:t>
            </a:r>
            <a:r>
              <a:rPr kumimoji="0" sz="2000" b="1" i="0" u="none" strike="noStrike" kern="0" cap="none" spc="-4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  <a:r>
              <a:rPr kumimoji="0" sz="2000" b="1" i="0" u="none" strike="noStrike" kern="0" cap="none" spc="-5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qualidade</a:t>
            </a:r>
            <a:r>
              <a:rPr kumimoji="0" sz="2000" b="1" i="0" u="none" strike="noStrike" kern="0" cap="none" spc="37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</a:t>
            </a:r>
            <a:r>
              <a:rPr kumimoji="0" sz="2000" b="1" i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capacidade</a:t>
            </a:r>
            <a:r>
              <a:rPr kumimoji="0" sz="2000" b="1" i="0" u="none" strike="noStrike" kern="0" cap="none" spc="-5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  <a:r>
              <a:rPr kumimoji="0" sz="2000" b="1" i="0" u="none" strike="noStrike" kern="0" cap="none" spc="-5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cobertura</a:t>
            </a:r>
            <a:r>
              <a:rPr kumimoji="0" sz="2000" b="1" i="0" u="none" strike="noStrike" kern="0" cap="none" spc="-6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das</a:t>
            </a:r>
            <a:r>
              <a:rPr kumimoji="0" sz="2000" b="1" i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ofertas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91440" marR="0" lvl="0" indent="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433705" algn="l"/>
              </a:tabLst>
              <a:defRPr/>
            </a:pPr>
            <a:r>
              <a:rPr kumimoji="0" lang="pt-BR" sz="2000" b="1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	</a:t>
            </a:r>
            <a:r>
              <a:rPr kumimoji="0" sz="2000" b="1" i="0" u="none" strike="noStrike" kern="0" cap="none" spc="-10" normalizeH="0" baseline="0" noProof="0" dirty="0" err="1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Aperfeiçoamento</a:t>
            </a:r>
            <a:r>
              <a:rPr kumimoji="0" sz="2000" b="1" i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do</a:t>
            </a:r>
            <a:r>
              <a:rPr kumimoji="0" sz="2000" b="1" i="0" u="none" strike="noStrike" kern="0" cap="none" spc="-5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Sistema</a:t>
            </a:r>
            <a:r>
              <a:rPr kumimoji="0" sz="2000" b="1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  <a:r>
              <a:rPr kumimoji="0" sz="2000" b="1" i="0" u="none" strike="noStrike" kern="0" cap="none" spc="-5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Inscrição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91440" marR="0" lvl="0" indent="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433705" algn="l"/>
              </a:tabLst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	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Usos</a:t>
            </a:r>
            <a:r>
              <a:rPr kumimoji="0" sz="2000" b="1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do</a:t>
            </a:r>
            <a:r>
              <a:rPr kumimoji="0" sz="2000" b="1" i="0" u="none" strike="noStrike" kern="0" cap="none" spc="-5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CNEAS</a:t>
            </a:r>
            <a:r>
              <a:rPr kumimoji="0" sz="2000" b="1" i="0" u="none" strike="noStrike" kern="0" cap="none" spc="-4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como</a:t>
            </a:r>
            <a:r>
              <a:rPr kumimoji="0" sz="2000" b="1" i="0" u="none" strike="noStrike" kern="0" cap="none" spc="-5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instrumento</a:t>
            </a:r>
            <a:r>
              <a:rPr kumimoji="0" sz="2000" b="1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  <a:r>
              <a:rPr kumimoji="0" sz="2000" b="1" i="0" u="none" strike="noStrike" kern="0" cap="none" spc="-35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gestão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87893" y="2225294"/>
            <a:ext cx="3190240" cy="1446530"/>
          </a:xfrm>
          <a:prstGeom prst="rect">
            <a:avLst/>
          </a:prstGeom>
          <a:ln>
            <a:solidFill>
              <a:srgbClr val="54672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29209" rIns="0" bIns="0" rtlCol="0">
            <a:spAutoFit/>
          </a:bodyPr>
          <a:lstStyle/>
          <a:p>
            <a:pPr marL="120014" marR="111125" lvl="0" indent="0" algn="ctr" defTabSz="914400" eaLnBrk="1" fontAlgn="auto" latinLnBrk="0" hangingPunct="1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Não</a:t>
            </a:r>
            <a:r>
              <a:rPr kumimoji="0" sz="2200" b="0" i="0" u="none" strike="noStrike" kern="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pode</a:t>
            </a:r>
            <a:r>
              <a:rPr kumimoji="0" sz="2200" b="0" i="0" u="none" strike="noStrike" kern="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ser</a:t>
            </a:r>
            <a:r>
              <a:rPr kumimoji="0" sz="2200" b="0" i="0" u="none" strike="noStrike" kern="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apenas</a:t>
            </a:r>
            <a:r>
              <a:rPr kumimoji="0" sz="2200" b="0" i="0" u="none" strike="noStrike" kern="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uma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atividade</a:t>
            </a:r>
            <a:r>
              <a:rPr kumimoji="0" sz="2200" b="0" i="0" u="none" strike="noStrike" kern="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</a:t>
            </a:r>
            <a:r>
              <a:rPr kumimoji="0" sz="2200" b="0" i="0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fomento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do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Estado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visando</a:t>
            </a:r>
            <a:r>
              <a:rPr kumimoji="0" sz="2200" b="0" i="0" u="none" strike="noStrike" kern="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sustentabilidade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87893" y="790905"/>
            <a:ext cx="3190240" cy="1108075"/>
          </a:xfrm>
          <a:prstGeom prst="rect">
            <a:avLst/>
          </a:prstGeom>
          <a:ln>
            <a:solidFill>
              <a:srgbClr val="54672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28575" rIns="0" bIns="0" rtlCol="0">
            <a:spAutoFit/>
          </a:bodyPr>
          <a:lstStyle/>
          <a:p>
            <a:pPr marL="292100" marR="283845" lvl="0" indent="0" algn="ctr" defTabSz="91440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Romper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</a:t>
            </a:r>
            <a:r>
              <a:rPr kumimoji="0" sz="22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200" b="0" i="0" u="none" strike="noStrike" kern="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ideia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“intromissão”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na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autonomia</a:t>
            </a:r>
            <a:r>
              <a:rPr kumimoji="0" sz="2200" b="0" i="0" u="none" strike="noStrike" kern="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</a:t>
            </a:r>
            <a:r>
              <a:rPr kumimoji="0" sz="2200" b="0" i="0" u="none" strike="noStrike" kern="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OSC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44873" y="2073910"/>
            <a:ext cx="530225" cy="232410"/>
          </a:xfrm>
          <a:custGeom>
            <a:avLst/>
            <a:gdLst/>
            <a:ahLst/>
            <a:cxnLst/>
            <a:rect l="l" t="t" r="r" b="b"/>
            <a:pathLst>
              <a:path w="530225" h="232410">
                <a:moveTo>
                  <a:pt x="414274" y="0"/>
                </a:moveTo>
                <a:lnTo>
                  <a:pt x="414274" y="57912"/>
                </a:lnTo>
                <a:lnTo>
                  <a:pt x="0" y="57912"/>
                </a:lnTo>
                <a:lnTo>
                  <a:pt x="0" y="173989"/>
                </a:lnTo>
                <a:lnTo>
                  <a:pt x="414274" y="173989"/>
                </a:lnTo>
                <a:lnTo>
                  <a:pt x="414274" y="232028"/>
                </a:lnTo>
                <a:lnTo>
                  <a:pt x="530225" y="115950"/>
                </a:lnTo>
                <a:lnTo>
                  <a:pt x="414274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781290" y="1565910"/>
            <a:ext cx="522605" cy="336550"/>
            <a:chOff x="7781290" y="1565910"/>
            <a:chExt cx="522605" cy="336550"/>
          </a:xfrm>
        </p:grpSpPr>
        <p:sp>
          <p:nvSpPr>
            <p:cNvPr id="13" name="object 13"/>
            <p:cNvSpPr/>
            <p:nvPr/>
          </p:nvSpPr>
          <p:spPr>
            <a:xfrm>
              <a:off x="7787640" y="1572260"/>
              <a:ext cx="509905" cy="323850"/>
            </a:xfrm>
            <a:custGeom>
              <a:avLst/>
              <a:gdLst/>
              <a:ahLst/>
              <a:cxnLst/>
              <a:rect l="l" t="t" r="r" b="b"/>
              <a:pathLst>
                <a:path w="509904" h="323850">
                  <a:moveTo>
                    <a:pt x="357250" y="0"/>
                  </a:moveTo>
                  <a:lnTo>
                    <a:pt x="380237" y="53212"/>
                  </a:lnTo>
                  <a:lnTo>
                    <a:pt x="0" y="217297"/>
                  </a:lnTo>
                  <a:lnTo>
                    <a:pt x="45974" y="323850"/>
                  </a:lnTo>
                  <a:lnTo>
                    <a:pt x="426211" y="159765"/>
                  </a:lnTo>
                  <a:lnTo>
                    <a:pt x="449199" y="212978"/>
                  </a:lnTo>
                  <a:lnTo>
                    <a:pt x="509777" y="60451"/>
                  </a:lnTo>
                  <a:lnTo>
                    <a:pt x="35725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7787640" y="1572260"/>
              <a:ext cx="509905" cy="323850"/>
            </a:xfrm>
            <a:custGeom>
              <a:avLst/>
              <a:gdLst/>
              <a:ahLst/>
              <a:cxnLst/>
              <a:rect l="l" t="t" r="r" b="b"/>
              <a:pathLst>
                <a:path w="509904" h="323850">
                  <a:moveTo>
                    <a:pt x="0" y="217297"/>
                  </a:moveTo>
                  <a:lnTo>
                    <a:pt x="380237" y="53212"/>
                  </a:lnTo>
                  <a:lnTo>
                    <a:pt x="357250" y="0"/>
                  </a:lnTo>
                  <a:lnTo>
                    <a:pt x="509777" y="60451"/>
                  </a:lnTo>
                  <a:lnTo>
                    <a:pt x="449199" y="212978"/>
                  </a:lnTo>
                  <a:lnTo>
                    <a:pt x="426211" y="159765"/>
                  </a:lnTo>
                  <a:lnTo>
                    <a:pt x="45974" y="323850"/>
                  </a:lnTo>
                  <a:lnTo>
                    <a:pt x="0" y="21729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" name="object 15"/>
          <p:cNvSpPr/>
          <p:nvPr/>
        </p:nvSpPr>
        <p:spPr>
          <a:xfrm>
            <a:off x="7774940" y="2420239"/>
            <a:ext cx="482600" cy="364490"/>
          </a:xfrm>
          <a:custGeom>
            <a:avLst/>
            <a:gdLst/>
            <a:ahLst/>
            <a:cxnLst/>
            <a:rect l="l" t="t" r="r" b="b"/>
            <a:pathLst>
              <a:path w="482600" h="364489">
                <a:moveTo>
                  <a:pt x="60451" y="0"/>
                </a:moveTo>
                <a:lnTo>
                  <a:pt x="0" y="99060"/>
                </a:lnTo>
                <a:lnTo>
                  <a:pt x="353440" y="314960"/>
                </a:lnTo>
                <a:lnTo>
                  <a:pt x="323214" y="364489"/>
                </a:lnTo>
                <a:lnTo>
                  <a:pt x="482600" y="326009"/>
                </a:lnTo>
                <a:lnTo>
                  <a:pt x="444118" y="166497"/>
                </a:lnTo>
                <a:lnTo>
                  <a:pt x="413892" y="216026"/>
                </a:lnTo>
                <a:lnTo>
                  <a:pt x="6045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CCC58312-9F50-C866-3DC3-52C319A9B44B}"/>
              </a:ext>
            </a:extLst>
          </p:cNvPr>
          <p:cNvSpPr/>
          <p:nvPr/>
        </p:nvSpPr>
        <p:spPr>
          <a:xfrm>
            <a:off x="152400" y="232627"/>
            <a:ext cx="7924800" cy="587104"/>
          </a:xfrm>
          <a:custGeom>
            <a:avLst/>
            <a:gdLst/>
            <a:ahLst/>
            <a:cxnLst/>
            <a:rect l="l" t="t" r="r" b="b"/>
            <a:pathLst>
              <a:path w="7971155" h="768350">
                <a:moveTo>
                  <a:pt x="7842758" y="0"/>
                </a:moveTo>
                <a:lnTo>
                  <a:pt x="128066" y="0"/>
                </a:lnTo>
                <a:lnTo>
                  <a:pt x="78218" y="10054"/>
                </a:lnTo>
                <a:lnTo>
                  <a:pt x="37511" y="37480"/>
                </a:lnTo>
                <a:lnTo>
                  <a:pt x="10064" y="78170"/>
                </a:lnTo>
                <a:lnTo>
                  <a:pt x="0" y="128015"/>
                </a:lnTo>
                <a:lnTo>
                  <a:pt x="0" y="640207"/>
                </a:lnTo>
                <a:lnTo>
                  <a:pt x="10064" y="690072"/>
                </a:lnTo>
                <a:lnTo>
                  <a:pt x="37511" y="730805"/>
                </a:lnTo>
                <a:lnTo>
                  <a:pt x="78218" y="758275"/>
                </a:lnTo>
                <a:lnTo>
                  <a:pt x="128066" y="768350"/>
                </a:lnTo>
                <a:lnTo>
                  <a:pt x="7842758" y="768350"/>
                </a:lnTo>
                <a:lnTo>
                  <a:pt x="7892623" y="758275"/>
                </a:lnTo>
                <a:lnTo>
                  <a:pt x="7933356" y="730805"/>
                </a:lnTo>
                <a:lnTo>
                  <a:pt x="7960826" y="690072"/>
                </a:lnTo>
                <a:lnTo>
                  <a:pt x="7970901" y="640207"/>
                </a:lnTo>
                <a:lnTo>
                  <a:pt x="7970901" y="128015"/>
                </a:lnTo>
                <a:lnTo>
                  <a:pt x="7960826" y="78170"/>
                </a:lnTo>
                <a:lnTo>
                  <a:pt x="7933356" y="37480"/>
                </a:lnTo>
                <a:lnTo>
                  <a:pt x="7892623" y="10054"/>
                </a:lnTo>
                <a:lnTo>
                  <a:pt x="7842758" y="0"/>
                </a:lnTo>
                <a:close/>
              </a:path>
            </a:pathLst>
          </a:custGeom>
          <a:solidFill>
            <a:srgbClr val="38261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2394" y="300187"/>
            <a:ext cx="1065085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5" dirty="0">
                <a:solidFill>
                  <a:schemeClr val="bg1"/>
                </a:solidFill>
              </a:rPr>
              <a:t>Precisamos</a:t>
            </a:r>
            <a:r>
              <a:rPr spc="-320" dirty="0">
                <a:solidFill>
                  <a:schemeClr val="bg1"/>
                </a:solidFill>
              </a:rPr>
              <a:t> </a:t>
            </a:r>
            <a:r>
              <a:rPr spc="-25" dirty="0">
                <a:solidFill>
                  <a:schemeClr val="bg1"/>
                </a:solidFill>
              </a:rPr>
              <a:t>avançar</a:t>
            </a:r>
            <a:r>
              <a:rPr spc="-325" dirty="0">
                <a:solidFill>
                  <a:schemeClr val="bg1"/>
                </a:solidFill>
              </a:rPr>
              <a:t> </a:t>
            </a:r>
            <a:r>
              <a:rPr spc="-40" dirty="0">
                <a:solidFill>
                  <a:schemeClr val="bg1"/>
                </a:solidFill>
              </a:rPr>
              <a:t>no</a:t>
            </a:r>
            <a:r>
              <a:rPr spc="-320" dirty="0">
                <a:solidFill>
                  <a:schemeClr val="bg1"/>
                </a:solidFill>
              </a:rPr>
              <a:t> </a:t>
            </a:r>
            <a:r>
              <a:rPr spc="-95" dirty="0">
                <a:solidFill>
                  <a:schemeClr val="bg1"/>
                </a:solidFill>
              </a:rPr>
              <a:t>Vínculo</a:t>
            </a:r>
            <a:r>
              <a:rPr spc="-325" dirty="0">
                <a:solidFill>
                  <a:schemeClr val="bg1"/>
                </a:solidFill>
              </a:rPr>
              <a:t> </a:t>
            </a:r>
            <a:r>
              <a:rPr spc="-320" dirty="0">
                <a:solidFill>
                  <a:schemeClr val="bg1"/>
                </a:solidFill>
              </a:rPr>
              <a:t>SUAS</a:t>
            </a:r>
          </a:p>
        </p:txBody>
      </p:sp>
      <p:sp>
        <p:nvSpPr>
          <p:cNvPr id="18" name="Estrela: 4 Pontas 17">
            <a:extLst>
              <a:ext uri="{FF2B5EF4-FFF2-40B4-BE49-F238E27FC236}">
                <a16:creationId xmlns:a16="http://schemas.microsoft.com/office/drawing/2014/main" id="{E4600C8B-33C9-F1A6-1CA9-F37173527E80}"/>
              </a:ext>
            </a:extLst>
          </p:cNvPr>
          <p:cNvSpPr/>
          <p:nvPr/>
        </p:nvSpPr>
        <p:spPr>
          <a:xfrm>
            <a:off x="313575" y="4286229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Estrela: 4 Pontas 18">
            <a:extLst>
              <a:ext uri="{FF2B5EF4-FFF2-40B4-BE49-F238E27FC236}">
                <a16:creationId xmlns:a16="http://schemas.microsoft.com/office/drawing/2014/main" id="{5A588059-A5A9-9F7F-4DE0-59F79EA3A0F3}"/>
              </a:ext>
            </a:extLst>
          </p:cNvPr>
          <p:cNvSpPr/>
          <p:nvPr/>
        </p:nvSpPr>
        <p:spPr>
          <a:xfrm>
            <a:off x="313575" y="4755093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Estrela: 4 Pontas 19">
            <a:extLst>
              <a:ext uri="{FF2B5EF4-FFF2-40B4-BE49-F238E27FC236}">
                <a16:creationId xmlns:a16="http://schemas.microsoft.com/office/drawing/2014/main" id="{E3EC0B50-3CB8-0F42-5CAC-F458E4284E29}"/>
              </a:ext>
            </a:extLst>
          </p:cNvPr>
          <p:cNvSpPr/>
          <p:nvPr/>
        </p:nvSpPr>
        <p:spPr>
          <a:xfrm>
            <a:off x="331586" y="5231428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Estrela: 4 Pontas 20">
            <a:extLst>
              <a:ext uri="{FF2B5EF4-FFF2-40B4-BE49-F238E27FC236}">
                <a16:creationId xmlns:a16="http://schemas.microsoft.com/office/drawing/2014/main" id="{0E0A9DB4-9CC4-D539-8BFE-8278B45F2908}"/>
              </a:ext>
            </a:extLst>
          </p:cNvPr>
          <p:cNvSpPr/>
          <p:nvPr/>
        </p:nvSpPr>
        <p:spPr>
          <a:xfrm>
            <a:off x="331586" y="5707763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Estrela: 4 Pontas 21">
            <a:extLst>
              <a:ext uri="{FF2B5EF4-FFF2-40B4-BE49-F238E27FC236}">
                <a16:creationId xmlns:a16="http://schemas.microsoft.com/office/drawing/2014/main" id="{FB4E754A-9E56-837C-2B05-C4AF55913D22}"/>
              </a:ext>
            </a:extLst>
          </p:cNvPr>
          <p:cNvSpPr/>
          <p:nvPr/>
        </p:nvSpPr>
        <p:spPr>
          <a:xfrm>
            <a:off x="350596" y="6148432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3400" y="1098162"/>
            <a:ext cx="11485418" cy="56913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354965" algn="l"/>
              </a:tabLst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Grande</a:t>
            </a:r>
            <a:r>
              <a:rPr kumimoji="0" sz="23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número</a:t>
            </a:r>
            <a:r>
              <a:rPr kumimoji="0" sz="23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3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ofertas</a:t>
            </a:r>
            <a:r>
              <a:rPr kumimoji="0" sz="23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3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serviços</a:t>
            </a:r>
            <a:r>
              <a:rPr kumimoji="0" sz="23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socioassistenciais</a:t>
            </a:r>
            <a:r>
              <a:rPr kumimoji="0" sz="23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por</a:t>
            </a:r>
            <a:r>
              <a:rPr kumimoji="0" sz="23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meio</a:t>
            </a:r>
            <a:r>
              <a:rPr kumimoji="0" sz="23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indireto,</a:t>
            </a:r>
            <a:r>
              <a:rPr kumimoji="0" sz="23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principalmente,</a:t>
            </a:r>
            <a:endParaRPr kumimoji="0" lang="pt-BR" sz="2300" b="0" i="0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354965" algn="l"/>
              </a:tabLst>
              <a:defRPr/>
            </a:pPr>
            <a:r>
              <a:rPr kumimoji="0" sz="23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os</a:t>
            </a:r>
            <a:r>
              <a:rPr kumimoji="0" sz="23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SCFV.</a:t>
            </a:r>
            <a:endParaRPr kumimoji="0" sz="2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6350" lvl="0" indent="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355600" algn="l"/>
              </a:tabLst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Apesar</a:t>
            </a:r>
            <a:r>
              <a:rPr kumimoji="0" sz="2300" b="0" i="0" u="none" strike="noStrike" kern="0" cap="none" spc="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dos</a:t>
            </a:r>
            <a:r>
              <a:rPr kumimoji="0" sz="23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avanços</a:t>
            </a:r>
            <a:r>
              <a:rPr kumimoji="0" sz="230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normativos,</a:t>
            </a:r>
            <a:r>
              <a:rPr kumimoji="0" sz="2300" b="0" i="0" u="none" strike="noStrike" kern="0" cap="none" spc="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há</a:t>
            </a:r>
            <a:r>
              <a:rPr kumimoji="0" sz="230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um</a:t>
            </a:r>
            <a:r>
              <a:rPr kumimoji="0" sz="2300" b="0" i="0" u="none" strike="noStrike" kern="0" cap="none" spc="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descompasso</a:t>
            </a:r>
            <a:r>
              <a:rPr kumimoji="0" sz="23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entre</a:t>
            </a:r>
            <a:r>
              <a:rPr kumimoji="0" sz="230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300" b="0" i="0" u="none" strike="noStrike" kern="0" cap="none" spc="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padronização</a:t>
            </a:r>
            <a:r>
              <a:rPr kumimoji="0" sz="23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conceitual-legal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3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3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práxis</a:t>
            </a:r>
            <a:r>
              <a:rPr kumimoji="0" sz="23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são</a:t>
            </a:r>
            <a:r>
              <a:rPr kumimoji="0" sz="23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apresentados,</a:t>
            </a:r>
            <a:r>
              <a:rPr kumimoji="0" sz="23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principalmente,</a:t>
            </a:r>
            <a:r>
              <a:rPr kumimoji="0" sz="23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em</a:t>
            </a:r>
            <a:r>
              <a:rPr kumimoji="0" sz="23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municípios</a:t>
            </a:r>
            <a:r>
              <a:rPr kumimoji="0" sz="23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3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pequeno</a:t>
            </a:r>
            <a:r>
              <a:rPr kumimoji="0" sz="23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porte.</a:t>
            </a:r>
            <a:endParaRPr kumimoji="0" lang="pt-BR" sz="2300" b="0" i="0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6350" lvl="0" indent="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355600" algn="l"/>
              </a:tabLst>
              <a:defRPr/>
            </a:pPr>
            <a:r>
              <a:rPr kumimoji="0" lang="pt-BR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Baixa institucionalidade, formalidade e regularidade das ofertas em rede apontando inclusive para a não oferta de serviços socioassistenciais em alguns municípios.</a:t>
            </a:r>
            <a:endParaRPr kumimoji="0" sz="2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354965" algn="l"/>
              </a:tabLst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Ampliação</a:t>
            </a:r>
            <a:r>
              <a:rPr kumimoji="0" sz="23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cobertura</a:t>
            </a:r>
            <a:r>
              <a:rPr kumimoji="0" sz="23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</a:t>
            </a:r>
            <a:r>
              <a:rPr kumimoji="0" sz="23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3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pessoas</a:t>
            </a:r>
            <a:r>
              <a:rPr kumimoji="0" sz="23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</a:t>
            </a:r>
            <a:r>
              <a:rPr kumimoji="0" sz="23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deficiencia</a:t>
            </a:r>
            <a:r>
              <a:rPr kumimoji="0" sz="23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3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suas</a:t>
            </a:r>
            <a:r>
              <a:rPr kumimoji="0" sz="23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famílias.</a:t>
            </a:r>
            <a:endParaRPr kumimoji="0" sz="2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05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354965" algn="l"/>
              </a:tabLst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Regionalização</a:t>
            </a:r>
            <a:r>
              <a:rPr kumimoji="0" sz="23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3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alguns</a:t>
            </a:r>
            <a:r>
              <a:rPr kumimoji="0" sz="23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serviços</a:t>
            </a:r>
            <a:r>
              <a:rPr kumimoji="0" sz="23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socioassitenciais.</a:t>
            </a:r>
            <a:endParaRPr kumimoji="0" sz="2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354965" algn="l"/>
              </a:tabLst>
              <a:defRPr/>
            </a:pP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Emergentes</a:t>
            </a:r>
            <a:r>
              <a:rPr kumimoji="0" sz="2300" b="0" i="0" u="none" strike="noStrike" kern="0" cap="none" spc="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problemas</a:t>
            </a:r>
            <a:r>
              <a:rPr kumimoji="0" sz="230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públicos</a:t>
            </a:r>
            <a:r>
              <a:rPr kumimoji="0" sz="230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300" b="0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novas</a:t>
            </a:r>
            <a:r>
              <a:rPr kumimoji="0" sz="2300" b="0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demandas</a:t>
            </a:r>
            <a:r>
              <a:rPr kumimoji="0" sz="230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sociais</a:t>
            </a:r>
            <a:r>
              <a:rPr kumimoji="0" sz="2300" b="0" i="0" u="none" strike="noStrike" kern="0" cap="none" spc="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que</a:t>
            </a:r>
            <a:r>
              <a:rPr kumimoji="0" sz="2300" b="0" i="0" u="none" strike="noStrike" kern="0" cap="none" spc="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também</a:t>
            </a:r>
            <a:r>
              <a:rPr kumimoji="0" sz="23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afetam</a:t>
            </a:r>
            <a:r>
              <a:rPr kumimoji="0" sz="2300" b="0" i="0" u="none" strike="noStrike" kern="0" cap="none" spc="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300" b="0" i="0" u="none" strike="noStrike" kern="0" cap="none" spc="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3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pessoas</a:t>
            </a:r>
            <a:r>
              <a:rPr kumimoji="0" lang="pt-BR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com deficiência e suas famílias (órfãos da Covid-19, migrantes, refugiados, apátridas, mulheres vítimas de violência, etc.)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354965" algn="l"/>
              </a:tabLst>
              <a:defRPr/>
            </a:pPr>
            <a:r>
              <a:rPr kumimoji="0" lang="pt-BR" sz="23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Implementação de serviços híbridos.</a:t>
            </a:r>
            <a:endParaRPr kumimoji="0" lang="pt-BR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354965" algn="l"/>
              </a:tabLst>
              <a:defRPr/>
            </a:pPr>
            <a:endParaRPr kumimoji="0" sz="2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2595A11B-3724-4E9A-2270-801701B434F2}"/>
              </a:ext>
            </a:extLst>
          </p:cNvPr>
          <p:cNvSpPr/>
          <p:nvPr/>
        </p:nvSpPr>
        <p:spPr>
          <a:xfrm>
            <a:off x="198412" y="63918"/>
            <a:ext cx="10926788" cy="675586"/>
          </a:xfrm>
          <a:custGeom>
            <a:avLst/>
            <a:gdLst/>
            <a:ahLst/>
            <a:cxnLst/>
            <a:rect l="l" t="t" r="r" b="b"/>
            <a:pathLst>
              <a:path w="7971155" h="768350">
                <a:moveTo>
                  <a:pt x="7842758" y="0"/>
                </a:moveTo>
                <a:lnTo>
                  <a:pt x="128066" y="0"/>
                </a:lnTo>
                <a:lnTo>
                  <a:pt x="78218" y="10054"/>
                </a:lnTo>
                <a:lnTo>
                  <a:pt x="37511" y="37480"/>
                </a:lnTo>
                <a:lnTo>
                  <a:pt x="10064" y="78170"/>
                </a:lnTo>
                <a:lnTo>
                  <a:pt x="0" y="128015"/>
                </a:lnTo>
                <a:lnTo>
                  <a:pt x="0" y="640207"/>
                </a:lnTo>
                <a:lnTo>
                  <a:pt x="10064" y="690072"/>
                </a:lnTo>
                <a:lnTo>
                  <a:pt x="37511" y="730805"/>
                </a:lnTo>
                <a:lnTo>
                  <a:pt x="78218" y="758275"/>
                </a:lnTo>
                <a:lnTo>
                  <a:pt x="128066" y="768350"/>
                </a:lnTo>
                <a:lnTo>
                  <a:pt x="7842758" y="768350"/>
                </a:lnTo>
                <a:lnTo>
                  <a:pt x="7892623" y="758275"/>
                </a:lnTo>
                <a:lnTo>
                  <a:pt x="7933356" y="730805"/>
                </a:lnTo>
                <a:lnTo>
                  <a:pt x="7960826" y="690072"/>
                </a:lnTo>
                <a:lnTo>
                  <a:pt x="7970901" y="640207"/>
                </a:lnTo>
                <a:lnTo>
                  <a:pt x="7970901" y="128015"/>
                </a:lnTo>
                <a:lnTo>
                  <a:pt x="7960826" y="78170"/>
                </a:lnTo>
                <a:lnTo>
                  <a:pt x="7933356" y="37480"/>
                </a:lnTo>
                <a:lnTo>
                  <a:pt x="7892623" y="10054"/>
                </a:lnTo>
                <a:lnTo>
                  <a:pt x="7842758" y="0"/>
                </a:lnTo>
                <a:close/>
              </a:path>
            </a:pathLst>
          </a:custGeom>
          <a:solidFill>
            <a:srgbClr val="38261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114703"/>
            <a:ext cx="10650855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pt-BR" sz="3200" spc="-409" dirty="0">
                <a:solidFill>
                  <a:schemeClr val="bg1"/>
                </a:solidFill>
              </a:rPr>
              <a:t>P</a:t>
            </a:r>
            <a:r>
              <a:rPr sz="3200" spc="-50" dirty="0">
                <a:solidFill>
                  <a:schemeClr val="bg1"/>
                </a:solidFill>
              </a:rPr>
              <a:t>or</a:t>
            </a:r>
            <a:r>
              <a:rPr sz="3200" spc="-409" dirty="0">
                <a:solidFill>
                  <a:schemeClr val="bg1"/>
                </a:solidFill>
              </a:rPr>
              <a:t> </a:t>
            </a:r>
            <a:r>
              <a:rPr sz="3200" spc="-55" dirty="0">
                <a:solidFill>
                  <a:schemeClr val="bg1"/>
                </a:solidFill>
              </a:rPr>
              <a:t>que</a:t>
            </a:r>
            <a:r>
              <a:rPr sz="3200" spc="-409" dirty="0">
                <a:solidFill>
                  <a:schemeClr val="bg1"/>
                </a:solidFill>
              </a:rPr>
              <a:t> </a:t>
            </a:r>
            <a:r>
              <a:rPr sz="3200" spc="-45" dirty="0">
                <a:solidFill>
                  <a:schemeClr val="bg1"/>
                </a:solidFill>
              </a:rPr>
              <a:t>reordenamento?</a:t>
            </a:r>
            <a:endParaRPr sz="3200" dirty="0">
              <a:solidFill>
                <a:schemeClr val="bg1"/>
              </a:solidFill>
            </a:endParaRPr>
          </a:p>
        </p:txBody>
      </p:sp>
      <p:sp>
        <p:nvSpPr>
          <p:cNvPr id="7" name="Estrela: 4 Pontas 6">
            <a:extLst>
              <a:ext uri="{FF2B5EF4-FFF2-40B4-BE49-F238E27FC236}">
                <a16:creationId xmlns:a16="http://schemas.microsoft.com/office/drawing/2014/main" id="{75D05487-CB27-6316-94A6-E026E342399B}"/>
              </a:ext>
            </a:extLst>
          </p:cNvPr>
          <p:cNvSpPr/>
          <p:nvPr/>
        </p:nvSpPr>
        <p:spPr>
          <a:xfrm>
            <a:off x="173012" y="1146581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Estrela: 4 Pontas 8">
            <a:extLst>
              <a:ext uri="{FF2B5EF4-FFF2-40B4-BE49-F238E27FC236}">
                <a16:creationId xmlns:a16="http://schemas.microsoft.com/office/drawing/2014/main" id="{C6D37D80-82A5-3070-C375-829B2C6FCC1F}"/>
              </a:ext>
            </a:extLst>
          </p:cNvPr>
          <p:cNvSpPr/>
          <p:nvPr/>
        </p:nvSpPr>
        <p:spPr>
          <a:xfrm>
            <a:off x="173182" y="2812473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strela: 4 Pontas 9">
            <a:extLst>
              <a:ext uri="{FF2B5EF4-FFF2-40B4-BE49-F238E27FC236}">
                <a16:creationId xmlns:a16="http://schemas.microsoft.com/office/drawing/2014/main" id="{D47D98F3-75FE-207A-F1D5-42E25840CA5F}"/>
              </a:ext>
            </a:extLst>
          </p:cNvPr>
          <p:cNvSpPr/>
          <p:nvPr/>
        </p:nvSpPr>
        <p:spPr>
          <a:xfrm>
            <a:off x="106218" y="3685758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Estrela: 4 Pontas 10">
            <a:extLst>
              <a:ext uri="{FF2B5EF4-FFF2-40B4-BE49-F238E27FC236}">
                <a16:creationId xmlns:a16="http://schemas.microsoft.com/office/drawing/2014/main" id="{BC053BDF-DD13-0341-AC8D-C2A8A16114A6}"/>
              </a:ext>
            </a:extLst>
          </p:cNvPr>
          <p:cNvSpPr/>
          <p:nvPr/>
        </p:nvSpPr>
        <p:spPr>
          <a:xfrm>
            <a:off x="106218" y="4236271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strela: 4 Pontas 11">
            <a:extLst>
              <a:ext uri="{FF2B5EF4-FFF2-40B4-BE49-F238E27FC236}">
                <a16:creationId xmlns:a16="http://schemas.microsoft.com/office/drawing/2014/main" id="{1CDB1726-7716-573C-8504-6D24E623E8C4}"/>
              </a:ext>
            </a:extLst>
          </p:cNvPr>
          <p:cNvSpPr/>
          <p:nvPr/>
        </p:nvSpPr>
        <p:spPr>
          <a:xfrm>
            <a:off x="106218" y="4718771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Estrela: 4 Pontas 12">
            <a:extLst>
              <a:ext uri="{FF2B5EF4-FFF2-40B4-BE49-F238E27FC236}">
                <a16:creationId xmlns:a16="http://schemas.microsoft.com/office/drawing/2014/main" id="{C4347F75-B77F-E849-99A0-26C6992CECF2}"/>
              </a:ext>
            </a:extLst>
          </p:cNvPr>
          <p:cNvSpPr/>
          <p:nvPr/>
        </p:nvSpPr>
        <p:spPr>
          <a:xfrm>
            <a:off x="106218" y="5902163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strela: 4 Pontas 13">
            <a:extLst>
              <a:ext uri="{FF2B5EF4-FFF2-40B4-BE49-F238E27FC236}">
                <a16:creationId xmlns:a16="http://schemas.microsoft.com/office/drawing/2014/main" id="{D22597D8-1221-4E1E-2269-156B3448AA5D}"/>
              </a:ext>
            </a:extLst>
          </p:cNvPr>
          <p:cNvSpPr/>
          <p:nvPr/>
        </p:nvSpPr>
        <p:spPr>
          <a:xfrm>
            <a:off x="173012" y="2027475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35608" y="1295400"/>
            <a:ext cx="11495837" cy="45371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lvl="0" indent="0" algn="just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3556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Conceito</a:t>
            </a:r>
            <a:r>
              <a:rPr kumimoji="0" sz="24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que</a:t>
            </a:r>
            <a:r>
              <a:rPr kumimoji="0" sz="240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não</a:t>
            </a:r>
            <a:r>
              <a:rPr kumimoji="0" sz="24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</a:t>
            </a:r>
            <a:r>
              <a:rPr kumimoji="0" sz="240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aplica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apenas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realidade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das</a:t>
            </a:r>
            <a:r>
              <a:rPr kumimoji="0" sz="240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organizações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privadas,</a:t>
            </a:r>
            <a:r>
              <a:rPr kumimoji="0" sz="24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pt-BR" sz="24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pois inclui </a:t>
            </a:r>
            <a:r>
              <a:rPr kumimoji="0" lang="pt-BR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unidades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públic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</a:t>
            </a:r>
            <a:r>
              <a:rPr kumimoji="0" sz="2400" b="0" i="0" u="none" strike="noStrike" kern="0" cap="none" spc="3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400" b="0" i="0" u="none" strike="noStrike" kern="0" cap="none" spc="3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não</a:t>
            </a:r>
            <a:r>
              <a:rPr kumimoji="0" sz="2400" b="0" i="0" u="none" strike="noStrike" kern="0" cap="none" spc="3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deveria</a:t>
            </a:r>
            <a:r>
              <a:rPr kumimoji="0" sz="2400" b="0" i="0" u="none" strike="noStrike" kern="0" cap="none" spc="3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ocorrer</a:t>
            </a:r>
            <a:r>
              <a:rPr kumimoji="0" sz="2400" b="0" i="0" u="none" strike="noStrike" kern="0" cap="none" spc="3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apenas</a:t>
            </a:r>
            <a:r>
              <a:rPr kumimoji="0" sz="2400" b="0" i="0" u="none" strike="noStrike" kern="0" cap="none" spc="3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quando</a:t>
            </a:r>
            <a:r>
              <a:rPr kumimoji="0" sz="2400" b="0" i="0" u="none" strike="noStrike" kern="0" cap="none" spc="3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há</a:t>
            </a:r>
            <a:r>
              <a:rPr kumimoji="0" sz="2400" b="0" i="0" u="none" strike="noStrike" kern="0" cap="none" spc="3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judicialização</a:t>
            </a:r>
            <a:r>
              <a:rPr kumimoji="0" sz="2400" b="0" i="0" u="none" strike="noStrike" kern="0" cap="none" spc="3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política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pública,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elas </a:t>
            </a:r>
            <a:r>
              <a:rPr kumimoji="0" sz="24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intervenções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órgãos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como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Ministério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Público.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065" marR="6350" lvl="0" indent="0" algn="just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3556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Os</a:t>
            </a:r>
            <a:r>
              <a:rPr kumimoji="0" sz="2400" b="0" i="0" u="none" strike="noStrike" kern="0" cap="none" spc="5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órgãos</a:t>
            </a:r>
            <a:r>
              <a:rPr kumimoji="0" sz="2400" b="0" i="0" u="none" strike="noStrike" kern="0" cap="none" spc="5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gestores</a:t>
            </a:r>
            <a:r>
              <a:rPr kumimoji="0" sz="2400" b="0" i="0" u="none" strike="noStrike" kern="0" cap="none" spc="5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locais</a:t>
            </a:r>
            <a:r>
              <a:rPr kumimoji="0" sz="2400" b="0" i="0" u="none" strike="noStrike" kern="0" cap="none" spc="5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400" b="0" i="0" u="none" strike="noStrike" kern="0" cap="none" spc="5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os</a:t>
            </a:r>
            <a:r>
              <a:rPr kumimoji="0" sz="2400" b="0" i="0" u="none" strike="noStrike" kern="0" cap="none" spc="5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Conselhos</a:t>
            </a:r>
            <a:r>
              <a:rPr kumimoji="0" sz="2400" b="0" i="0" u="none" strike="noStrike" kern="0" cap="none" spc="5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Municipais</a:t>
            </a:r>
            <a:r>
              <a:rPr kumimoji="0" sz="2400" b="0" i="0" u="none" strike="noStrike" kern="0" cap="none" spc="5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devem</a:t>
            </a:r>
            <a:r>
              <a:rPr kumimoji="0" sz="2400" b="0" i="0" u="none" strike="noStrike" kern="0" cap="none" spc="5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compreender</a:t>
            </a:r>
            <a:r>
              <a:rPr kumimoji="0" sz="2400" b="0" i="0" u="none" strike="noStrike" kern="0" cap="none" spc="5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seus</a:t>
            </a:r>
            <a:r>
              <a:rPr kumimoji="0" sz="2400" b="0" i="0" u="none" strike="noStrike" kern="0" cap="none" spc="5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papéis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fundamentais</a:t>
            </a:r>
            <a:r>
              <a:rPr kumimoji="0" sz="2400" b="0" i="0" u="none" strike="noStrike" kern="0" cap="none" spc="5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</a:t>
            </a:r>
            <a:r>
              <a:rPr kumimoji="0" sz="2400" b="0" i="0" u="none" strike="noStrike" kern="0" cap="none" spc="5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planejamento</a:t>
            </a:r>
            <a:r>
              <a:rPr kumimoji="0" sz="2400" b="0" i="0" u="none" strike="noStrike" kern="0" cap="none" spc="5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400" b="0" i="0" u="none" strike="noStrike" kern="0" cap="none" spc="5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controle</a:t>
            </a:r>
            <a:r>
              <a:rPr kumimoji="0" sz="2400" b="0" i="0" u="none" strike="noStrike" kern="0" cap="none" spc="5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social</a:t>
            </a:r>
            <a:r>
              <a:rPr kumimoji="0" sz="2400" b="0" i="0" u="none" strike="noStrike" kern="0" cap="none" spc="5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das</a:t>
            </a:r>
            <a:r>
              <a:rPr kumimoji="0" sz="2400" b="0" i="0" u="none" strike="noStrike" kern="0" cap="none" spc="5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ofertas,</a:t>
            </a:r>
            <a:r>
              <a:rPr kumimoji="0" sz="2400" b="0" i="0" u="none" strike="noStrike" kern="0" cap="none" spc="5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400" b="0" i="0" u="none" strike="noStrike" kern="0" cap="none" spc="5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modo</a:t>
            </a:r>
            <a:r>
              <a:rPr kumimoji="0" sz="2400" b="0" i="0" u="none" strike="noStrike" kern="0" cap="none" spc="5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5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terem</a:t>
            </a:r>
            <a:r>
              <a:rPr kumimoji="0" sz="2400" b="0" i="0" u="none" strike="noStrike" kern="0" cap="none" spc="5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ações proativas,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quanto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4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definições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estratégicas</a:t>
            </a:r>
            <a:r>
              <a:rPr kumimoji="0" sz="24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das</a:t>
            </a:r>
            <a:r>
              <a:rPr kumimoji="0" sz="2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ofertas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bem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desenhados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delineados.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065" marR="5715" lvl="0" indent="0" algn="just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3556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Cabe,</a:t>
            </a:r>
            <a:r>
              <a:rPr kumimoji="0" sz="2400" b="0" i="0" u="none" strike="noStrike" kern="0" cap="none" spc="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ainda,</a:t>
            </a:r>
            <a:r>
              <a:rPr kumimoji="0" sz="2400" b="0" i="0" u="none" strike="noStrike" kern="0" cap="none" spc="1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distinguir</a:t>
            </a:r>
            <a:r>
              <a:rPr kumimoji="0" sz="2400" b="0" i="0" u="none" strike="noStrike" kern="0" cap="none" spc="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que</a:t>
            </a:r>
            <a:r>
              <a:rPr kumimoji="0" sz="2400" b="0" i="0" u="none" strike="noStrike" kern="0" cap="none" spc="1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2400" b="0" i="0" u="none" strike="noStrike" kern="0" cap="none" spc="1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fato</a:t>
            </a:r>
            <a:r>
              <a:rPr kumimoji="0" sz="2400" b="0" i="0" u="none" strike="noStrike" kern="0" cap="none" spc="1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400" b="0" i="0" u="none" strike="noStrike" kern="0" cap="none" spc="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termos</a:t>
            </a:r>
            <a:r>
              <a:rPr kumimoji="0" sz="2400" b="0" i="0" u="none" strike="noStrike" kern="0" cap="none" spc="1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1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existência</a:t>
            </a:r>
            <a:r>
              <a:rPr kumimoji="0" sz="2400" b="0" i="0" u="none" strike="noStrike" kern="0" cap="none" spc="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material</a:t>
            </a:r>
            <a:r>
              <a:rPr kumimoji="0" sz="2400" b="0" i="0" u="none" strike="noStrike" kern="0" cap="none" spc="1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400" b="0" i="0" u="none" strike="noStrike" kern="0" cap="none" spc="1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uma</a:t>
            </a:r>
            <a:r>
              <a:rPr kumimoji="0" sz="2400" b="0" i="0" u="none" strike="noStrike" kern="0" cap="none" spc="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unidade</a:t>
            </a:r>
            <a:r>
              <a:rPr kumimoji="0" sz="2400" b="0" i="0" u="none" strike="noStrike" kern="0" cap="none" spc="1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pública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(CRAS,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CREAS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etc.)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uma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entidade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OSC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assistência</a:t>
            </a:r>
            <a:r>
              <a:rPr kumimoji="0" sz="24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social,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não</a:t>
            </a:r>
            <a:r>
              <a:rPr kumimoji="0" sz="24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garante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oferta</a:t>
            </a:r>
            <a:r>
              <a:rPr kumimoji="0" sz="24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serviços</a:t>
            </a:r>
            <a:r>
              <a:rPr kumimoji="0" sz="24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socioassistenciais.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algn="just" defTabSz="914400" eaLnBrk="1" fontAlgn="auto" latinLnBrk="0" hangingPunct="1">
              <a:lnSpc>
                <a:spcPct val="100000"/>
              </a:lnSpc>
              <a:spcBef>
                <a:spcPts val="1205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3556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240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reordenamento</a:t>
            </a:r>
            <a:r>
              <a:rPr kumimoji="0" sz="240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é</a:t>
            </a:r>
            <a:r>
              <a:rPr kumimoji="0" sz="240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um</a:t>
            </a:r>
            <a:r>
              <a:rPr kumimoji="0" sz="24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desafio</a:t>
            </a:r>
            <a:r>
              <a:rPr kumimoji="0" sz="240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necessário</a:t>
            </a:r>
            <a:r>
              <a:rPr kumimoji="0" sz="240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</a:t>
            </a:r>
            <a:r>
              <a:rPr kumimoji="0" sz="240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efetividade</a:t>
            </a:r>
            <a:r>
              <a:rPr kumimoji="0" sz="24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</a:t>
            </a:r>
            <a:r>
              <a:rPr kumimoji="0" sz="24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política</a:t>
            </a:r>
            <a:r>
              <a:rPr kumimoji="0" sz="24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pública</a:t>
            </a:r>
            <a:r>
              <a:rPr kumimoji="0" sz="24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lang="pt-BR" sz="2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Assistência</a:t>
            </a:r>
            <a:r>
              <a:rPr kumimoji="0" sz="2400" b="0" i="0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Social.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70AC147D-3E16-5319-362D-00E523B7DB30}"/>
              </a:ext>
            </a:extLst>
          </p:cNvPr>
          <p:cNvSpPr/>
          <p:nvPr/>
        </p:nvSpPr>
        <p:spPr>
          <a:xfrm>
            <a:off x="145242" y="212361"/>
            <a:ext cx="10926788" cy="587104"/>
          </a:xfrm>
          <a:custGeom>
            <a:avLst/>
            <a:gdLst/>
            <a:ahLst/>
            <a:cxnLst/>
            <a:rect l="l" t="t" r="r" b="b"/>
            <a:pathLst>
              <a:path w="7971155" h="768350">
                <a:moveTo>
                  <a:pt x="7842758" y="0"/>
                </a:moveTo>
                <a:lnTo>
                  <a:pt x="128066" y="0"/>
                </a:lnTo>
                <a:lnTo>
                  <a:pt x="78218" y="10054"/>
                </a:lnTo>
                <a:lnTo>
                  <a:pt x="37511" y="37480"/>
                </a:lnTo>
                <a:lnTo>
                  <a:pt x="10064" y="78170"/>
                </a:lnTo>
                <a:lnTo>
                  <a:pt x="0" y="128015"/>
                </a:lnTo>
                <a:lnTo>
                  <a:pt x="0" y="640207"/>
                </a:lnTo>
                <a:lnTo>
                  <a:pt x="10064" y="690072"/>
                </a:lnTo>
                <a:lnTo>
                  <a:pt x="37511" y="730805"/>
                </a:lnTo>
                <a:lnTo>
                  <a:pt x="78218" y="758275"/>
                </a:lnTo>
                <a:lnTo>
                  <a:pt x="128066" y="768350"/>
                </a:lnTo>
                <a:lnTo>
                  <a:pt x="7842758" y="768350"/>
                </a:lnTo>
                <a:lnTo>
                  <a:pt x="7892623" y="758275"/>
                </a:lnTo>
                <a:lnTo>
                  <a:pt x="7933356" y="730805"/>
                </a:lnTo>
                <a:lnTo>
                  <a:pt x="7960826" y="690072"/>
                </a:lnTo>
                <a:lnTo>
                  <a:pt x="7970901" y="640207"/>
                </a:lnTo>
                <a:lnTo>
                  <a:pt x="7970901" y="128015"/>
                </a:lnTo>
                <a:lnTo>
                  <a:pt x="7960826" y="78170"/>
                </a:lnTo>
                <a:lnTo>
                  <a:pt x="7933356" y="37480"/>
                </a:lnTo>
                <a:lnTo>
                  <a:pt x="7892623" y="10054"/>
                </a:lnTo>
                <a:lnTo>
                  <a:pt x="7842758" y="0"/>
                </a:lnTo>
                <a:close/>
              </a:path>
            </a:pathLst>
          </a:custGeom>
          <a:solidFill>
            <a:srgbClr val="38261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3208" y="239395"/>
            <a:ext cx="1065085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pt-BR" sz="3500" dirty="0">
                <a:solidFill>
                  <a:schemeClr val="bg1"/>
                </a:solidFill>
              </a:rPr>
              <a:t>E</a:t>
            </a:r>
            <a:r>
              <a:rPr sz="3500" dirty="0">
                <a:solidFill>
                  <a:schemeClr val="bg1"/>
                </a:solidFill>
              </a:rPr>
              <a:t>m</a:t>
            </a:r>
            <a:r>
              <a:rPr sz="3500" spc="-425" dirty="0">
                <a:solidFill>
                  <a:schemeClr val="bg1"/>
                </a:solidFill>
              </a:rPr>
              <a:t> </a:t>
            </a:r>
            <a:r>
              <a:rPr sz="3500" spc="-55" dirty="0">
                <a:solidFill>
                  <a:schemeClr val="bg1"/>
                </a:solidFill>
              </a:rPr>
              <a:t>que</a:t>
            </a:r>
            <a:r>
              <a:rPr sz="3500" spc="-430" dirty="0">
                <a:solidFill>
                  <a:schemeClr val="bg1"/>
                </a:solidFill>
              </a:rPr>
              <a:t> </a:t>
            </a:r>
            <a:r>
              <a:rPr sz="3500" spc="-150" dirty="0">
                <a:solidFill>
                  <a:schemeClr val="bg1"/>
                </a:solidFill>
              </a:rPr>
              <a:t>consiste</a:t>
            </a:r>
            <a:r>
              <a:rPr sz="3500" spc="-450" dirty="0">
                <a:solidFill>
                  <a:schemeClr val="bg1"/>
                </a:solidFill>
              </a:rPr>
              <a:t> </a:t>
            </a:r>
            <a:r>
              <a:rPr sz="3500" spc="-125" dirty="0">
                <a:solidFill>
                  <a:schemeClr val="bg1"/>
                </a:solidFill>
              </a:rPr>
              <a:t>o</a:t>
            </a:r>
            <a:r>
              <a:rPr sz="3500" spc="-415" dirty="0">
                <a:solidFill>
                  <a:schemeClr val="bg1"/>
                </a:solidFill>
              </a:rPr>
              <a:t> </a:t>
            </a:r>
            <a:r>
              <a:rPr sz="3500" spc="-55" dirty="0">
                <a:solidFill>
                  <a:schemeClr val="bg1"/>
                </a:solidFill>
              </a:rPr>
              <a:t>reordenamento?</a:t>
            </a:r>
            <a:endParaRPr sz="3500" dirty="0">
              <a:solidFill>
                <a:schemeClr val="bg1"/>
              </a:solidFill>
            </a:endParaRPr>
          </a:p>
        </p:txBody>
      </p:sp>
      <p:sp>
        <p:nvSpPr>
          <p:cNvPr id="5" name="Estrela: 4 Pontas 4">
            <a:extLst>
              <a:ext uri="{FF2B5EF4-FFF2-40B4-BE49-F238E27FC236}">
                <a16:creationId xmlns:a16="http://schemas.microsoft.com/office/drawing/2014/main" id="{B557CCCD-2A63-8F0A-A253-B1FC919278C9}"/>
              </a:ext>
            </a:extLst>
          </p:cNvPr>
          <p:cNvSpPr/>
          <p:nvPr/>
        </p:nvSpPr>
        <p:spPr>
          <a:xfrm>
            <a:off x="130808" y="1295400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Estrela: 4 Pontas 5">
            <a:extLst>
              <a:ext uri="{FF2B5EF4-FFF2-40B4-BE49-F238E27FC236}">
                <a16:creationId xmlns:a16="http://schemas.microsoft.com/office/drawing/2014/main" id="{2FABC031-C3EC-462D-4820-53A2A86D4F65}"/>
              </a:ext>
            </a:extLst>
          </p:cNvPr>
          <p:cNvSpPr/>
          <p:nvPr/>
        </p:nvSpPr>
        <p:spPr>
          <a:xfrm>
            <a:off x="130808" y="2514600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Estrela: 4 Pontas 6">
            <a:extLst>
              <a:ext uri="{FF2B5EF4-FFF2-40B4-BE49-F238E27FC236}">
                <a16:creationId xmlns:a16="http://schemas.microsoft.com/office/drawing/2014/main" id="{68EE0D93-4C18-C838-A21C-8928B5D9D5EC}"/>
              </a:ext>
            </a:extLst>
          </p:cNvPr>
          <p:cNvSpPr/>
          <p:nvPr/>
        </p:nvSpPr>
        <p:spPr>
          <a:xfrm>
            <a:off x="130808" y="3731491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strela: 4 Pontas 7">
            <a:extLst>
              <a:ext uri="{FF2B5EF4-FFF2-40B4-BE49-F238E27FC236}">
                <a16:creationId xmlns:a16="http://schemas.microsoft.com/office/drawing/2014/main" id="{1E4EB8DE-BA6B-82D0-1B10-22637A8D4A88}"/>
              </a:ext>
            </a:extLst>
          </p:cNvPr>
          <p:cNvSpPr/>
          <p:nvPr/>
        </p:nvSpPr>
        <p:spPr>
          <a:xfrm>
            <a:off x="130808" y="5029200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57200" y="1084262"/>
            <a:ext cx="11506200" cy="521360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lvl="0" indent="0" algn="just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355600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Unificação</a:t>
            </a:r>
            <a:r>
              <a:rPr kumimoji="0" sz="2200" b="0" i="0" u="none" strike="noStrike" kern="0" cap="none" spc="4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das</a:t>
            </a:r>
            <a:r>
              <a:rPr kumimoji="0" sz="2200" b="0" i="0" u="none" strike="noStrike" kern="0" cap="none" spc="4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regras</a:t>
            </a:r>
            <a:r>
              <a:rPr kumimoji="0" sz="2200" b="0" i="0" u="none" strike="noStrike" kern="0" cap="none" spc="3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</a:t>
            </a:r>
            <a:r>
              <a:rPr kumimoji="0" sz="2200" b="0" i="0" u="none" strike="noStrike" kern="0" cap="none" spc="3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200" b="0" i="0" u="none" strike="noStrike" kern="0" cap="none" spc="4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oferta</a:t>
            </a:r>
            <a:r>
              <a:rPr kumimoji="0" sz="2200" b="0" i="0" u="none" strike="noStrike" kern="0" cap="none" spc="3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qualificada</a:t>
            </a:r>
            <a:r>
              <a:rPr kumimoji="0" sz="2200" b="0" i="0" u="none" strike="noStrike" kern="0" cap="none" spc="3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200" b="0" i="0" u="none" strike="noStrike" kern="0" cap="none" spc="3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serviços</a:t>
            </a:r>
            <a:r>
              <a:rPr kumimoji="0" sz="2200" b="0" i="0" u="none" strike="noStrike" kern="0" cap="none" spc="4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socioassistenciais</a:t>
            </a:r>
            <a:r>
              <a:rPr kumimoji="0" sz="2200" b="0" i="0" u="none" strike="noStrike" kern="0" cap="none" spc="4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que</a:t>
            </a:r>
            <a:r>
              <a:rPr kumimoji="0" sz="2200" b="0" i="0" u="none" strike="noStrike" kern="0" cap="none" spc="3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visa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equalizar/uniformizar</a:t>
            </a:r>
            <a:r>
              <a:rPr kumimoji="0" sz="2200" b="0" i="0" u="none" strike="noStrike" kern="0" cap="none" spc="2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200" b="0" i="0" u="none" strike="noStrike" kern="0" cap="none" spc="2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oferta,</a:t>
            </a:r>
            <a:r>
              <a:rPr kumimoji="0" sz="2200" b="0" i="0" u="none" strike="noStrike" kern="0" cap="none" spc="2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unificar</a:t>
            </a:r>
            <a:r>
              <a:rPr kumimoji="0" sz="2200" b="0" i="0" u="none" strike="noStrike" kern="0" cap="none" spc="2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200" b="0" i="0" u="none" strike="noStrike" kern="0" cap="none" spc="2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lógica</a:t>
            </a:r>
            <a:r>
              <a:rPr kumimoji="0" sz="2200" b="0" i="0" u="none" strike="noStrike" kern="0" cap="none" spc="2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200" b="0" i="0" u="none" strike="noStrike" kern="0" cap="none" spc="2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cofinanciamento</a:t>
            </a:r>
            <a:r>
              <a:rPr kumimoji="0" sz="2200" b="0" i="0" u="none" strike="noStrike" kern="0" cap="none" spc="2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federal,</a:t>
            </a:r>
            <a:r>
              <a:rPr kumimoji="0" sz="2200" b="0" i="0" u="none" strike="noStrike" kern="0" cap="none" spc="2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possibilitar</a:t>
            </a:r>
            <a:r>
              <a:rPr kumimoji="0" sz="2200" b="0" i="0" u="none" strike="noStrike" kern="0" cap="none" spc="2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planejamento da</a:t>
            </a:r>
            <a:r>
              <a:rPr kumimoji="0" sz="22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oferta de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acordo com a</a:t>
            </a:r>
            <a:r>
              <a:rPr kumimoji="0" sz="22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demanda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local,</a:t>
            </a:r>
            <a:r>
              <a:rPr kumimoji="0" sz="22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garantir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serviços</a:t>
            </a:r>
            <a:r>
              <a:rPr kumimoji="0" sz="2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continuados,</a:t>
            </a:r>
            <a:r>
              <a:rPr kumimoji="0" sz="22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potencializar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200" b="0" i="0" u="none" strike="noStrike" kern="0" cap="none" spc="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inclusão</a:t>
            </a:r>
            <a:r>
              <a:rPr kumimoji="0" sz="22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dos</a:t>
            </a:r>
            <a:r>
              <a:rPr kumimoji="0" sz="22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usuários</a:t>
            </a:r>
            <a:r>
              <a:rPr kumimoji="0" sz="22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identificados</a:t>
            </a:r>
            <a:r>
              <a:rPr kumimoji="0" sz="2200" b="0" i="0" u="none" strike="noStrike" kern="0" cap="none" spc="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nas</a:t>
            </a:r>
            <a:r>
              <a:rPr kumimoji="0" sz="220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situações</a:t>
            </a:r>
            <a:r>
              <a:rPr kumimoji="0" sz="2200" b="0" i="0" u="none" strike="noStrike" kern="0" cap="none" spc="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prioritárias</a:t>
            </a:r>
            <a:r>
              <a:rPr kumimoji="0" sz="220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20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facilitar</a:t>
            </a:r>
            <a:r>
              <a:rPr kumimoji="0" sz="22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200" b="0" i="0" u="none" strike="noStrike" kern="0" cap="none" spc="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execução,</a:t>
            </a:r>
            <a:r>
              <a:rPr kumimoji="0" sz="2200" b="0" i="0" u="none" strike="noStrike" kern="0" cap="none" spc="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otimizando</a:t>
            </a:r>
            <a:r>
              <a:rPr kumimoji="0" sz="2200" b="0" i="0" u="none" strike="noStrike" kern="0" cap="none" spc="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os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recursos</a:t>
            </a:r>
            <a:r>
              <a:rPr kumimoji="0" sz="22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humanos,</a:t>
            </a:r>
            <a:r>
              <a:rPr kumimoji="0" sz="22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materiais</a:t>
            </a:r>
            <a:r>
              <a:rPr kumimoji="0" sz="22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2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financeiros</a:t>
            </a:r>
            <a:r>
              <a:rPr kumimoji="0" sz="22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(B</a:t>
            </a:r>
            <a:r>
              <a:rPr kumimoji="0" lang="pt-BR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rasil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22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2013).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065" marR="5715" lvl="0" indent="0" algn="just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355600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Significa</a:t>
            </a:r>
            <a:r>
              <a:rPr kumimoji="0" sz="22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ajustar</a:t>
            </a:r>
            <a:r>
              <a:rPr kumimoji="0" sz="220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20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ofertas</a:t>
            </a:r>
            <a:r>
              <a:rPr kumimoji="0" sz="220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já</a:t>
            </a:r>
            <a:r>
              <a:rPr kumimoji="0" sz="22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existentes</a:t>
            </a:r>
            <a:r>
              <a:rPr kumimoji="0" sz="220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em</a:t>
            </a:r>
            <a:r>
              <a:rPr kumimoji="0" sz="220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termos</a:t>
            </a:r>
            <a:r>
              <a:rPr kumimoji="0" sz="220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2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público,</a:t>
            </a:r>
            <a:r>
              <a:rPr kumimoji="0" sz="220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metodologias,</a:t>
            </a:r>
            <a:r>
              <a:rPr kumimoji="0" sz="22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equipes</a:t>
            </a:r>
            <a:r>
              <a:rPr kumimoji="0" sz="220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2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referência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</a:t>
            </a:r>
            <a:r>
              <a:rPr kumimoji="0" sz="2200" b="0" i="0" u="none" strike="noStrike" kern="0" cap="none" spc="5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criar</a:t>
            </a:r>
            <a:r>
              <a:rPr kumimoji="0" sz="2200" b="0" i="0" u="none" strike="noStrike" kern="0" cap="none" spc="5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novas</a:t>
            </a:r>
            <a:r>
              <a:rPr kumimoji="0" sz="22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ofertas</a:t>
            </a:r>
            <a:r>
              <a:rPr kumimoji="0" sz="22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diante</a:t>
            </a:r>
            <a:r>
              <a:rPr kumimoji="0" sz="22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das</a:t>
            </a:r>
            <a:r>
              <a:rPr kumimoji="0" sz="22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demandas</a:t>
            </a:r>
            <a:r>
              <a:rPr kumimoji="0" sz="22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2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território,</a:t>
            </a:r>
            <a:r>
              <a:rPr kumimoji="0" sz="22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buscando</a:t>
            </a:r>
            <a:r>
              <a:rPr kumimoji="0" sz="2200" b="0" i="0" u="none" strike="noStrike" kern="0" cap="none" spc="5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fortalecer</a:t>
            </a:r>
            <a:r>
              <a:rPr kumimoji="0" sz="2200" b="0" i="0" u="none" strike="noStrike" kern="0" cap="none" spc="5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2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identidade</a:t>
            </a:r>
            <a:r>
              <a:rPr kumimoji="0" sz="2200" b="0" i="0" u="none" strike="noStrike" kern="0" cap="none" spc="5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seguindo</a:t>
            </a:r>
            <a:r>
              <a:rPr kumimoji="0" sz="22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normativas</a:t>
            </a:r>
            <a:r>
              <a:rPr kumimoji="0" sz="22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política</a:t>
            </a:r>
            <a:r>
              <a:rPr kumimoji="0" sz="22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pública</a:t>
            </a:r>
            <a:r>
              <a:rPr kumimoji="0" sz="22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2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Assistência</a:t>
            </a:r>
            <a:r>
              <a:rPr kumimoji="0" sz="22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Social.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065" marR="5080" lvl="0" indent="0" algn="just" defTabSz="914400" eaLnBrk="1" fontAlgn="auto" latinLnBrk="0" hangingPunct="1">
              <a:lnSpc>
                <a:spcPct val="100000"/>
              </a:lnSpc>
              <a:spcBef>
                <a:spcPts val="1205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355600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Devem</a:t>
            </a:r>
            <a:r>
              <a:rPr kumimoji="0" sz="22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ser</a:t>
            </a:r>
            <a:r>
              <a:rPr kumimoji="0" sz="22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criadas</a:t>
            </a:r>
            <a:r>
              <a:rPr kumimoji="0" sz="22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oportunidades</a:t>
            </a:r>
            <a:r>
              <a:rPr kumimoji="0" sz="22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2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experiências</a:t>
            </a:r>
            <a:r>
              <a:rPr kumimoji="0" sz="22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das</a:t>
            </a:r>
            <a:r>
              <a:rPr kumimoji="0" sz="22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pessoas</a:t>
            </a:r>
            <a:r>
              <a:rPr kumimoji="0" sz="2200" b="1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viverem</a:t>
            </a:r>
            <a:r>
              <a:rPr kumimoji="0" sz="2200" b="1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200" b="1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horizontalidade</a:t>
            </a:r>
            <a:r>
              <a:rPr kumimoji="0" sz="2200" b="1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200" b="1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convívio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intergeracional,</a:t>
            </a:r>
            <a:r>
              <a:rPr kumimoji="0" sz="2200" b="1" i="0" u="none" strike="noStrike" kern="0" cap="none" spc="3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200" b="1" i="0" u="none" strike="noStrike" kern="0" cap="none" spc="3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convívio</a:t>
            </a:r>
            <a:r>
              <a:rPr kumimoji="0" sz="2200" b="1" i="0" u="none" strike="noStrike" kern="0" cap="none" spc="3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entre</a:t>
            </a:r>
            <a:r>
              <a:rPr kumimoji="0" sz="2200" b="1" i="0" u="none" strike="noStrike" kern="0" cap="none" spc="3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diferentes,</a:t>
            </a:r>
            <a:r>
              <a:rPr kumimoji="0" sz="2200" b="1" i="0" u="none" strike="noStrike" kern="0" cap="none" spc="3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200" b="1" i="0" u="none" strike="noStrike" kern="0" cap="none" spc="3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vivência</a:t>
            </a:r>
            <a:r>
              <a:rPr kumimoji="0" sz="2200" b="1" i="0" u="none" strike="noStrike" kern="0" cap="none" spc="3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200" b="1" i="0" u="none" strike="noStrike" kern="0" cap="none" spc="3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relações</a:t>
            </a:r>
            <a:r>
              <a:rPr kumimoji="0" sz="2200" b="1" i="0" u="none" strike="noStrike" kern="0" cap="none" spc="3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mais</a:t>
            </a:r>
            <a:r>
              <a:rPr kumimoji="0" sz="2200" b="1" i="0" u="none" strike="noStrike" kern="0" cap="none" spc="3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democráticas,</a:t>
            </a:r>
            <a:r>
              <a:rPr kumimoji="0" sz="2200" b="1" i="0" u="none" strike="noStrike" kern="0" cap="none" spc="3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em</a:t>
            </a:r>
            <a:r>
              <a:rPr kumimoji="0" sz="2200" b="0" i="0" u="none" strike="noStrike" kern="0" cap="none" spc="3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que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mudanças</a:t>
            </a:r>
            <a:r>
              <a:rPr kumimoji="0" sz="22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são</a:t>
            </a:r>
            <a:r>
              <a:rPr kumimoji="0" sz="22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adotadas</a:t>
            </a:r>
            <a:r>
              <a:rPr kumimoji="0" sz="22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envolvendo</a:t>
            </a:r>
            <a:r>
              <a:rPr kumimoji="0" sz="220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usuárias/os</a:t>
            </a:r>
            <a:r>
              <a:rPr kumimoji="0" sz="22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em</a:t>
            </a:r>
            <a:r>
              <a:rPr kumimoji="0" sz="22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todas</a:t>
            </a:r>
            <a:r>
              <a:rPr kumimoji="0" sz="220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20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decisões.</a:t>
            </a:r>
            <a:r>
              <a:rPr kumimoji="0" sz="22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endParaRPr kumimoji="0" lang="pt-BR" sz="2200" b="0" i="0" u="none" strike="noStrike" kern="0" cap="none" spc="75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065" marR="5080" lvl="0" indent="0" algn="just" defTabSz="914400" eaLnBrk="1" fontAlgn="auto" latinLnBrk="0" hangingPunct="1">
              <a:lnSpc>
                <a:spcPct val="100000"/>
              </a:lnSpc>
              <a:spcBef>
                <a:spcPts val="1205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>
                <a:tab pos="355600" algn="l"/>
              </a:tabLst>
              <a:defRPr/>
            </a:pP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Quanto</a:t>
            </a:r>
            <a:r>
              <a:rPr kumimoji="0" sz="2200" b="1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mais</a:t>
            </a:r>
            <a:r>
              <a:rPr kumimoji="0" sz="2200" b="1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pessoas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participem</a:t>
            </a:r>
            <a:r>
              <a:rPr kumimoji="0" sz="22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dos</a:t>
            </a:r>
            <a:r>
              <a:rPr kumimoji="0" sz="22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processos</a:t>
            </a:r>
            <a:r>
              <a:rPr kumimoji="0" sz="22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2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dos</a:t>
            </a:r>
            <a:r>
              <a:rPr kumimoji="0" sz="22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serviços,</a:t>
            </a:r>
            <a:r>
              <a:rPr kumimoji="0" sz="22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mais</a:t>
            </a:r>
            <a:r>
              <a:rPr kumimoji="0" sz="22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pt-BR" sz="22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estes </a:t>
            </a:r>
            <a:r>
              <a:rPr kumimoji="0" sz="22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passa</a:t>
            </a:r>
            <a:r>
              <a:rPr kumimoji="0" lang="pt-BR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</a:t>
            </a:r>
            <a:r>
              <a:rPr kumimoji="0" sz="22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2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lhe</a:t>
            </a:r>
            <a:r>
              <a:rPr kumimoji="0" lang="pt-BR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</a:t>
            </a:r>
            <a:r>
              <a:rPr kumimoji="0" sz="22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pertencer,</a:t>
            </a:r>
            <a:r>
              <a:rPr kumimoji="0" sz="22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gradativamente,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22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serviço</a:t>
            </a:r>
            <a:r>
              <a:rPr kumimoji="0" sz="22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passa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2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ser</a:t>
            </a:r>
            <a:r>
              <a:rPr kumimoji="0" sz="22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delas,</a:t>
            </a:r>
            <a:r>
              <a:rPr kumimoji="0" sz="22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22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serviço</a:t>
            </a:r>
            <a:r>
              <a:rPr kumimoji="0" sz="22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é</a:t>
            </a:r>
            <a:r>
              <a:rPr kumimoji="0" sz="22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</a:t>
            </a:r>
            <a:r>
              <a:rPr kumimoji="0" sz="2200" b="1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elas</a:t>
            </a:r>
            <a:r>
              <a:rPr kumimoji="0" sz="22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2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</a:t>
            </a:r>
            <a:r>
              <a:rPr kumimoji="0" sz="2200" b="1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elas</a:t>
            </a:r>
            <a:r>
              <a:rPr kumimoji="0" sz="2200" b="1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(Abgail</a:t>
            </a:r>
            <a:r>
              <a:rPr kumimoji="0" sz="220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Torres,</a:t>
            </a:r>
            <a:r>
              <a:rPr kumimoji="0" sz="2200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2023)</a:t>
            </a:r>
            <a:endParaRPr kumimoji="0" sz="2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Estrela: 4 Pontas 3">
            <a:extLst>
              <a:ext uri="{FF2B5EF4-FFF2-40B4-BE49-F238E27FC236}">
                <a16:creationId xmlns:a16="http://schemas.microsoft.com/office/drawing/2014/main" id="{D6D31457-F350-C768-B614-AD21C126A00D}"/>
              </a:ext>
            </a:extLst>
          </p:cNvPr>
          <p:cNvSpPr/>
          <p:nvPr/>
        </p:nvSpPr>
        <p:spPr>
          <a:xfrm>
            <a:off x="76200" y="1084262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strela: 4 Pontas 4">
            <a:extLst>
              <a:ext uri="{FF2B5EF4-FFF2-40B4-BE49-F238E27FC236}">
                <a16:creationId xmlns:a16="http://schemas.microsoft.com/office/drawing/2014/main" id="{237D5D82-0D19-5158-A318-9F38E61D322C}"/>
              </a:ext>
            </a:extLst>
          </p:cNvPr>
          <p:cNvSpPr/>
          <p:nvPr/>
        </p:nvSpPr>
        <p:spPr>
          <a:xfrm>
            <a:off x="64655" y="2971800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Estrela: 4 Pontas 5">
            <a:extLst>
              <a:ext uri="{FF2B5EF4-FFF2-40B4-BE49-F238E27FC236}">
                <a16:creationId xmlns:a16="http://schemas.microsoft.com/office/drawing/2014/main" id="{7340390B-98EC-F3E4-FAEB-C6761410A0B4}"/>
              </a:ext>
            </a:extLst>
          </p:cNvPr>
          <p:cNvSpPr/>
          <p:nvPr/>
        </p:nvSpPr>
        <p:spPr>
          <a:xfrm>
            <a:off x="64655" y="4114800"/>
            <a:ext cx="304800" cy="322772"/>
          </a:xfrm>
          <a:prstGeom prst="star4">
            <a:avLst/>
          </a:prstGeom>
          <a:solidFill>
            <a:srgbClr val="F4AA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C19769D-B249-127D-2544-104E21447C1E}"/>
              </a:ext>
            </a:extLst>
          </p:cNvPr>
          <p:cNvSpPr/>
          <p:nvPr/>
        </p:nvSpPr>
        <p:spPr>
          <a:xfrm>
            <a:off x="145242" y="212361"/>
            <a:ext cx="10926788" cy="587104"/>
          </a:xfrm>
          <a:custGeom>
            <a:avLst/>
            <a:gdLst/>
            <a:ahLst/>
            <a:cxnLst/>
            <a:rect l="l" t="t" r="r" b="b"/>
            <a:pathLst>
              <a:path w="7971155" h="768350">
                <a:moveTo>
                  <a:pt x="7842758" y="0"/>
                </a:moveTo>
                <a:lnTo>
                  <a:pt x="128066" y="0"/>
                </a:lnTo>
                <a:lnTo>
                  <a:pt x="78218" y="10054"/>
                </a:lnTo>
                <a:lnTo>
                  <a:pt x="37511" y="37480"/>
                </a:lnTo>
                <a:lnTo>
                  <a:pt x="10064" y="78170"/>
                </a:lnTo>
                <a:lnTo>
                  <a:pt x="0" y="128015"/>
                </a:lnTo>
                <a:lnTo>
                  <a:pt x="0" y="640207"/>
                </a:lnTo>
                <a:lnTo>
                  <a:pt x="10064" y="690072"/>
                </a:lnTo>
                <a:lnTo>
                  <a:pt x="37511" y="730805"/>
                </a:lnTo>
                <a:lnTo>
                  <a:pt x="78218" y="758275"/>
                </a:lnTo>
                <a:lnTo>
                  <a:pt x="128066" y="768350"/>
                </a:lnTo>
                <a:lnTo>
                  <a:pt x="7842758" y="768350"/>
                </a:lnTo>
                <a:lnTo>
                  <a:pt x="7892623" y="758275"/>
                </a:lnTo>
                <a:lnTo>
                  <a:pt x="7933356" y="730805"/>
                </a:lnTo>
                <a:lnTo>
                  <a:pt x="7960826" y="690072"/>
                </a:lnTo>
                <a:lnTo>
                  <a:pt x="7970901" y="640207"/>
                </a:lnTo>
                <a:lnTo>
                  <a:pt x="7970901" y="128015"/>
                </a:lnTo>
                <a:lnTo>
                  <a:pt x="7960826" y="78170"/>
                </a:lnTo>
                <a:lnTo>
                  <a:pt x="7933356" y="37480"/>
                </a:lnTo>
                <a:lnTo>
                  <a:pt x="7892623" y="10054"/>
                </a:lnTo>
                <a:lnTo>
                  <a:pt x="7842758" y="0"/>
                </a:lnTo>
                <a:close/>
              </a:path>
            </a:pathLst>
          </a:custGeom>
          <a:solidFill>
            <a:srgbClr val="38261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3208" y="242379"/>
            <a:ext cx="1065085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>
                <a:solidFill>
                  <a:schemeClr val="bg1"/>
                </a:solidFill>
              </a:rPr>
              <a:t>em</a:t>
            </a:r>
            <a:r>
              <a:rPr sz="3500" spc="-425" dirty="0">
                <a:solidFill>
                  <a:schemeClr val="bg1"/>
                </a:solidFill>
              </a:rPr>
              <a:t> </a:t>
            </a:r>
            <a:r>
              <a:rPr sz="3500" spc="-55" dirty="0">
                <a:solidFill>
                  <a:schemeClr val="bg1"/>
                </a:solidFill>
              </a:rPr>
              <a:t>que</a:t>
            </a:r>
            <a:r>
              <a:rPr sz="3500" spc="-430" dirty="0">
                <a:solidFill>
                  <a:schemeClr val="bg1"/>
                </a:solidFill>
              </a:rPr>
              <a:t> </a:t>
            </a:r>
            <a:r>
              <a:rPr sz="3500" spc="-150" dirty="0">
                <a:solidFill>
                  <a:schemeClr val="bg1"/>
                </a:solidFill>
              </a:rPr>
              <a:t>consiste</a:t>
            </a:r>
            <a:r>
              <a:rPr sz="3500" spc="-450" dirty="0">
                <a:solidFill>
                  <a:schemeClr val="bg1"/>
                </a:solidFill>
              </a:rPr>
              <a:t> </a:t>
            </a:r>
            <a:r>
              <a:rPr sz="3500" spc="-125" dirty="0">
                <a:solidFill>
                  <a:schemeClr val="bg1"/>
                </a:solidFill>
              </a:rPr>
              <a:t>o</a:t>
            </a:r>
            <a:r>
              <a:rPr sz="3500" spc="-415" dirty="0">
                <a:solidFill>
                  <a:schemeClr val="bg1"/>
                </a:solidFill>
              </a:rPr>
              <a:t> </a:t>
            </a:r>
            <a:r>
              <a:rPr sz="3500" spc="-55" dirty="0">
                <a:solidFill>
                  <a:schemeClr val="bg1"/>
                </a:solidFill>
              </a:rPr>
              <a:t>reordenamento?</a:t>
            </a:r>
            <a:endParaRPr sz="3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86054" y="1295400"/>
            <a:ext cx="12177395" cy="4764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AutoNum type="alphaLcParenR"/>
              <a:tabLst>
                <a:tab pos="354965" algn="l"/>
                <a:tab pos="1971039" algn="l"/>
                <a:tab pos="2516505" algn="l"/>
                <a:tab pos="4123054" algn="l"/>
                <a:tab pos="5441315" algn="l"/>
                <a:tab pos="5737225" algn="l"/>
                <a:tab pos="6701790" algn="l"/>
                <a:tab pos="8119745" algn="l"/>
                <a:tab pos="8884920" algn="l"/>
                <a:tab pos="9285605" algn="l"/>
                <a:tab pos="10554970" algn="l"/>
                <a:tab pos="11664950" algn="l"/>
              </a:tabLst>
              <a:defRPr/>
            </a:pP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Alinhamento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  </a:t>
            </a:r>
            <a:r>
              <a:rPr kumimoji="0" sz="2000" b="0" i="0" u="none" strike="noStrike" kern="0" cap="none" spc="-25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das</a:t>
            </a: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“gramáticas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”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(</a:t>
            </a: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conceitos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</a:t>
            </a:r>
            <a:r>
              <a:rPr kumimoji="0" lang="pt-BR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valores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 </a:t>
            </a: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praticados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)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entre  </a:t>
            </a:r>
          </a:p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AutoNum type="alphaLcParenR"/>
              <a:tabLst>
                <a:tab pos="354965" algn="l"/>
                <a:tab pos="1971039" algn="l"/>
                <a:tab pos="2516505" algn="l"/>
                <a:tab pos="4123054" algn="l"/>
                <a:tab pos="5441315" algn="l"/>
                <a:tab pos="5737225" algn="l"/>
                <a:tab pos="6701790" algn="l"/>
                <a:tab pos="8119745" algn="l"/>
                <a:tab pos="8884920" algn="l"/>
                <a:tab pos="9285605" algn="l"/>
                <a:tab pos="10554970" algn="l"/>
                <a:tab pos="1166495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		</a:t>
            </a: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entidades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privadas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</a:t>
            </a:r>
            <a:r>
              <a:rPr kumimoji="0" lang="pt-BR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 </a:t>
            </a:r>
            <a:r>
              <a:rPr kumimoji="0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unidades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públicas</a:t>
            </a:r>
            <a:r>
              <a:rPr kumimoji="0" sz="20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do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SUAS.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lphaLcParenR" startAt="2"/>
              <a:tabLst>
                <a:tab pos="354965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Aumentar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o</a:t>
            </a:r>
            <a:r>
              <a:rPr kumimoji="0" sz="20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número</a:t>
            </a:r>
            <a:r>
              <a:rPr kumimoji="0" sz="20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  <a:r>
              <a:rPr kumimoji="0" sz="20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entidades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OSC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com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CEBAS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proporcionalmente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por</a:t>
            </a:r>
            <a:r>
              <a:rPr kumimoji="0" sz="20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estado.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lphaLcParenR" startAt="2"/>
              <a:tabLst>
                <a:tab pos="354965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Gerenciar</a:t>
            </a:r>
            <a:r>
              <a:rPr kumimoji="0" sz="20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o</a:t>
            </a:r>
            <a:r>
              <a:rPr kumimoji="0" sz="20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SUAS</a:t>
            </a:r>
            <a:r>
              <a:rPr kumimoji="0" sz="20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  <a:r>
              <a:rPr kumimoji="0" sz="20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modo</a:t>
            </a:r>
            <a:r>
              <a:rPr kumimoji="0" sz="20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mais</a:t>
            </a:r>
            <a:r>
              <a:rPr kumimoji="0" sz="20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horizontal,</a:t>
            </a:r>
            <a:r>
              <a:rPr kumimoji="0" sz="20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assegurando</a:t>
            </a:r>
            <a:r>
              <a:rPr kumimoji="0" sz="20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o</a:t>
            </a:r>
            <a:r>
              <a:rPr kumimoji="0" sz="20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valor</a:t>
            </a:r>
            <a:r>
              <a:rPr kumimoji="0" sz="20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público</a:t>
            </a:r>
            <a:r>
              <a:rPr kumimoji="0" sz="20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das</a:t>
            </a:r>
            <a:r>
              <a:rPr kumimoji="0" sz="20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parcerias</a:t>
            </a:r>
            <a:r>
              <a:rPr kumimoji="0" sz="20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</a:t>
            </a:r>
            <a:r>
              <a:rPr kumimoji="0" sz="20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coprodução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 </a:t>
            </a:r>
            <a:r>
              <a:rPr kumimoji="0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pelas</a:t>
            </a:r>
            <a:r>
              <a:rPr kumimoji="0" sz="20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lang="pt-BR" sz="20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entidades</a:t>
            </a:r>
            <a:r>
              <a:rPr kumimoji="0" sz="20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privadas.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355600" marR="10795" lvl="0" indent="-34290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lphaLcParenR" startAt="4"/>
              <a:tabLst>
                <a:tab pos="355600" algn="l"/>
                <a:tab pos="1335405" algn="l"/>
                <a:tab pos="2858135" algn="l"/>
                <a:tab pos="3281679" algn="l"/>
                <a:tab pos="4114165" algn="l"/>
                <a:tab pos="4968875" algn="l"/>
                <a:tab pos="5386705" algn="l"/>
                <a:tab pos="6826884" algn="l"/>
                <a:tab pos="7250430" algn="l"/>
                <a:tab pos="8186420" algn="l"/>
                <a:tab pos="9413240" algn="l"/>
                <a:tab pos="10413365" algn="l"/>
                <a:tab pos="11661775" algn="l"/>
              </a:tabLst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Manter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	</a:t>
            </a: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congruência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	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metas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	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diante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da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	</a:t>
            </a: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diversidade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	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ofertas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buscando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ampliar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	</a:t>
            </a: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cobertura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resultados</a:t>
            </a:r>
            <a:r>
              <a:rPr kumimoji="0" sz="2000" b="0" i="0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territoriais.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1205"/>
              </a:spcBef>
              <a:spcAft>
                <a:spcPts val="0"/>
              </a:spcAft>
              <a:buClrTx/>
              <a:buSzTx/>
              <a:buFontTx/>
              <a:buAutoNum type="alphaLcParenR" startAt="4"/>
              <a:tabLst>
                <a:tab pos="354965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Melhorar</a:t>
            </a:r>
            <a:r>
              <a:rPr kumimoji="0" sz="20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processos</a:t>
            </a:r>
            <a:r>
              <a:rPr kumimoji="0" sz="20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  <a:r>
              <a:rPr kumimoji="0" sz="20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monitoramento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como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forma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  <a:r>
              <a:rPr kumimoji="0" sz="20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aprendizagem,</a:t>
            </a:r>
            <a:r>
              <a:rPr kumimoji="0" sz="20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para</a:t>
            </a:r>
            <a:r>
              <a:rPr kumimoji="0" sz="20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além</a:t>
            </a:r>
            <a:r>
              <a:rPr kumimoji="0" sz="20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das</a:t>
            </a:r>
            <a:r>
              <a:rPr kumimoji="0" sz="20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supervisões.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355600" marR="10795" lvl="0" indent="-34290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lphaLcParenR" startAt="4"/>
              <a:tabLst>
                <a:tab pos="35560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Extinguir</a:t>
            </a:r>
            <a:r>
              <a:rPr kumimoji="0" sz="2000" b="0" i="0" u="none" strike="noStrike" kern="0" cap="none" spc="2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possíveis</a:t>
            </a:r>
            <a:r>
              <a:rPr kumimoji="0" sz="2000" b="0" i="0" u="none" strike="noStrike" kern="0" cap="none" spc="2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colapsos</a:t>
            </a:r>
            <a:r>
              <a:rPr kumimoji="0" sz="2000" b="0" i="0" u="none" strike="noStrike" kern="0" cap="none" spc="2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  <a:r>
              <a:rPr kumimoji="0" sz="2000" b="0" i="0" u="none" strike="noStrike" kern="0" cap="none" spc="2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comunicação,</a:t>
            </a:r>
            <a:r>
              <a:rPr kumimoji="0" sz="2000" b="0" i="0" u="none" strike="noStrike" kern="0" cap="none" spc="2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  <a:r>
              <a:rPr kumimoji="0" sz="2000" b="0" i="0" u="none" strike="noStrike" kern="0" cap="none" spc="2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modo</a:t>
            </a:r>
            <a:r>
              <a:rPr kumimoji="0" sz="2000" b="0" i="0" u="none" strike="noStrike" kern="0" cap="none" spc="2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a</a:t>
            </a:r>
            <a:r>
              <a:rPr kumimoji="0" sz="2000" b="0" i="0" u="none" strike="noStrike" kern="0" cap="none" spc="22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intensificar</a:t>
            </a:r>
            <a:r>
              <a:rPr kumimoji="0" sz="2000" b="0" i="0" u="none" strike="noStrike" kern="0" cap="none" spc="2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usos</a:t>
            </a:r>
            <a:r>
              <a:rPr kumimoji="0" sz="2000" b="0" i="0" u="none" strike="noStrike" kern="0" cap="none" spc="2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</a:t>
            </a:r>
            <a:r>
              <a:rPr kumimoji="0" sz="2000" b="0" i="0" u="none" strike="noStrike" kern="0" cap="none" spc="2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fluxos</a:t>
            </a:r>
            <a:r>
              <a:rPr kumimoji="0" sz="2000" b="0" i="0" u="none" strike="noStrike" kern="0" cap="none" spc="2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</a:t>
            </a:r>
            <a:r>
              <a:rPr kumimoji="0" sz="2000" b="0" i="0" u="none" strike="noStrike" kern="0" cap="none" spc="2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sistemas</a:t>
            </a:r>
            <a:r>
              <a:rPr kumimoji="0" sz="2000" b="0" i="0" u="none" strike="noStrike" kern="0" cap="none" spc="2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de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informações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comuns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para</a:t>
            </a:r>
            <a:r>
              <a:rPr kumimoji="0" sz="2000" b="0" i="0" u="none" strike="noStrike" kern="0" cap="none" spc="4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governo</a:t>
            </a:r>
            <a:r>
              <a:rPr kumimoji="0" sz="20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seus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parceiros.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  <a:p>
            <a:pPr marL="354965" marR="0" lvl="0" indent="-342265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lphaLcParenR" startAt="4"/>
              <a:tabLst>
                <a:tab pos="354965" algn="l"/>
              </a:tabLst>
              <a:defRPr/>
            </a:pP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Territorialização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com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referência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e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contrarreferência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nas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ofertas.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ED99F2D3-1442-A27E-84F0-6CFC1324D277}"/>
              </a:ext>
            </a:extLst>
          </p:cNvPr>
          <p:cNvSpPr/>
          <p:nvPr/>
        </p:nvSpPr>
        <p:spPr>
          <a:xfrm>
            <a:off x="145242" y="212361"/>
            <a:ext cx="6560358" cy="587104"/>
          </a:xfrm>
          <a:custGeom>
            <a:avLst/>
            <a:gdLst/>
            <a:ahLst/>
            <a:cxnLst/>
            <a:rect l="l" t="t" r="r" b="b"/>
            <a:pathLst>
              <a:path w="7971155" h="768350">
                <a:moveTo>
                  <a:pt x="7842758" y="0"/>
                </a:moveTo>
                <a:lnTo>
                  <a:pt x="128066" y="0"/>
                </a:lnTo>
                <a:lnTo>
                  <a:pt x="78218" y="10054"/>
                </a:lnTo>
                <a:lnTo>
                  <a:pt x="37511" y="37480"/>
                </a:lnTo>
                <a:lnTo>
                  <a:pt x="10064" y="78170"/>
                </a:lnTo>
                <a:lnTo>
                  <a:pt x="0" y="128015"/>
                </a:lnTo>
                <a:lnTo>
                  <a:pt x="0" y="640207"/>
                </a:lnTo>
                <a:lnTo>
                  <a:pt x="10064" y="690072"/>
                </a:lnTo>
                <a:lnTo>
                  <a:pt x="37511" y="730805"/>
                </a:lnTo>
                <a:lnTo>
                  <a:pt x="78218" y="758275"/>
                </a:lnTo>
                <a:lnTo>
                  <a:pt x="128066" y="768350"/>
                </a:lnTo>
                <a:lnTo>
                  <a:pt x="7842758" y="768350"/>
                </a:lnTo>
                <a:lnTo>
                  <a:pt x="7892623" y="758275"/>
                </a:lnTo>
                <a:lnTo>
                  <a:pt x="7933356" y="730805"/>
                </a:lnTo>
                <a:lnTo>
                  <a:pt x="7960826" y="690072"/>
                </a:lnTo>
                <a:lnTo>
                  <a:pt x="7970901" y="640207"/>
                </a:lnTo>
                <a:lnTo>
                  <a:pt x="7970901" y="128015"/>
                </a:lnTo>
                <a:lnTo>
                  <a:pt x="7960826" y="78170"/>
                </a:lnTo>
                <a:lnTo>
                  <a:pt x="7933356" y="37480"/>
                </a:lnTo>
                <a:lnTo>
                  <a:pt x="7892623" y="10054"/>
                </a:lnTo>
                <a:lnTo>
                  <a:pt x="7842758" y="0"/>
                </a:lnTo>
                <a:close/>
              </a:path>
            </a:pathLst>
          </a:custGeom>
          <a:solidFill>
            <a:srgbClr val="38261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3850" y="252912"/>
            <a:ext cx="1065085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5"/>
              </a:spcBef>
            </a:pPr>
            <a:r>
              <a:rPr sz="3500" spc="-140" dirty="0">
                <a:solidFill>
                  <a:schemeClr val="bg1"/>
                </a:solidFill>
              </a:rPr>
              <a:t>Desafios</a:t>
            </a:r>
            <a:r>
              <a:rPr sz="3500" spc="-450" dirty="0">
                <a:solidFill>
                  <a:schemeClr val="bg1"/>
                </a:solidFill>
              </a:rPr>
              <a:t> </a:t>
            </a:r>
            <a:r>
              <a:rPr sz="3500" spc="-195" dirty="0">
                <a:solidFill>
                  <a:schemeClr val="bg1"/>
                </a:solidFill>
              </a:rPr>
              <a:t>e</a:t>
            </a:r>
            <a:r>
              <a:rPr sz="3500" spc="-434" dirty="0">
                <a:solidFill>
                  <a:schemeClr val="bg1"/>
                </a:solidFill>
              </a:rPr>
              <a:t> </a:t>
            </a:r>
            <a:r>
              <a:rPr sz="3500" spc="-80" dirty="0">
                <a:solidFill>
                  <a:schemeClr val="bg1"/>
                </a:solidFill>
              </a:rPr>
              <a:t>perspectivas</a:t>
            </a:r>
            <a:endParaRPr sz="3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87553" y="745998"/>
            <a:ext cx="118186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455930" algn="l"/>
                <a:tab pos="2536190" algn="l"/>
                <a:tab pos="3068320" algn="l"/>
                <a:tab pos="4254500" algn="l"/>
                <a:tab pos="5293360" algn="l"/>
                <a:tab pos="6616700" algn="l"/>
                <a:tab pos="7802245" algn="l"/>
                <a:tab pos="9100820" algn="l"/>
                <a:tab pos="9637395" algn="l"/>
                <a:tab pos="10910570" algn="l"/>
              </a:tabLst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h)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Reordenamento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algumas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ofertas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mediante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diálogos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pautados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interesse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público,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7553" y="928268"/>
            <a:ext cx="11819255" cy="3336811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 marR="0" lvl="0" indent="0" algn="just" defTabSz="914400" eaLnBrk="1" fontAlgn="auto" latinLnBrk="0" hangingPunct="1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sustentabilidade</a:t>
            </a:r>
            <a:r>
              <a:rPr kumimoji="0" sz="22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política</a:t>
            </a:r>
            <a:r>
              <a:rPr kumimoji="0" sz="22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pública</a:t>
            </a:r>
            <a:r>
              <a:rPr kumimoji="0" sz="22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2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das</a:t>
            </a:r>
            <a:r>
              <a:rPr kumimoji="0" sz="22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OSC.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6985" lvl="0" indent="246379" algn="just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lphaLcParenR" startAt="9"/>
              <a:tabLst>
                <a:tab pos="259079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Estabilidade</a:t>
            </a:r>
            <a:r>
              <a:rPr kumimoji="0" sz="2200" b="0" i="0" u="none" strike="noStrike" kern="0" cap="none" spc="2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nos</a:t>
            </a:r>
            <a:r>
              <a:rPr kumimoji="0" sz="2200" b="0" i="0" u="none" strike="noStrike" kern="0" cap="none" spc="2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relacionamentos</a:t>
            </a:r>
            <a:r>
              <a:rPr kumimoji="0" sz="2200" b="0" i="0" u="none" strike="noStrike" kern="0" cap="none" spc="2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entre</a:t>
            </a:r>
            <a:r>
              <a:rPr kumimoji="0" sz="2200" b="0" i="0" u="none" strike="noStrike" kern="0" cap="none" spc="2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os</a:t>
            </a:r>
            <a:r>
              <a:rPr kumimoji="0" sz="2200" b="0" i="0" u="none" strike="noStrike" kern="0" cap="none" spc="2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governos</a:t>
            </a:r>
            <a:r>
              <a:rPr kumimoji="0" sz="2200" b="0" i="0" u="none" strike="noStrike" kern="0" cap="none" spc="2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200" b="0" i="0" u="none" strike="noStrike" kern="0" cap="none" spc="20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2200" b="0" i="0" u="none" strike="noStrike" kern="0" cap="none" spc="2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entidades</a:t>
            </a:r>
            <a:r>
              <a:rPr kumimoji="0" sz="2200" b="0" i="0" u="none" strike="noStrike" kern="0" cap="none" spc="20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privadas,</a:t>
            </a:r>
            <a:r>
              <a:rPr kumimoji="0" sz="2200" b="0" i="0" u="none" strike="noStrike" kern="0" cap="none" spc="20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sem</a:t>
            </a:r>
            <a:r>
              <a:rPr kumimoji="0" sz="2200" b="0" i="0" u="none" strike="noStrike" kern="0" cap="none" spc="20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que</a:t>
            </a:r>
            <a:r>
              <a:rPr kumimoji="0" sz="2200" b="0" i="0" u="none" strike="noStrike" kern="0" cap="none" spc="2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</a:t>
            </a:r>
            <a:r>
              <a:rPr kumimoji="0" sz="2200" b="0" i="0" u="none" strike="noStrike" kern="0" cap="none" spc="2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perca</a:t>
            </a:r>
            <a:r>
              <a:rPr kumimoji="0" sz="2200" b="0" i="0" u="none" strike="noStrike" kern="0" cap="none" spc="1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vista</a:t>
            </a:r>
            <a:r>
              <a:rPr kumimoji="0" sz="2200" b="0" i="0" u="none" strike="noStrike" kern="0" cap="none" spc="3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os</a:t>
            </a:r>
            <a:r>
              <a:rPr kumimoji="0" sz="2200" b="0" i="0" u="none" strike="noStrike" kern="0" cap="none" spc="3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critérios</a:t>
            </a:r>
            <a:r>
              <a:rPr kumimoji="0" sz="2200" b="0" i="0" u="none" strike="noStrike" kern="0" cap="none" spc="3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200" b="0" i="0" u="none" strike="noStrike" kern="0" cap="none" spc="3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desempenho</a:t>
            </a:r>
            <a:r>
              <a:rPr kumimoji="0" sz="2200" b="0" i="0" u="none" strike="noStrike" kern="0" cap="none" spc="3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</a:t>
            </a:r>
            <a:r>
              <a:rPr kumimoji="0" sz="2200" b="0" i="0" u="none" strike="noStrike" kern="0" cap="none" spc="3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oferta</a:t>
            </a:r>
            <a:r>
              <a:rPr kumimoji="0" sz="2200" b="0" i="0" u="none" strike="noStrike" kern="0" cap="none" spc="3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200" b="0" i="0" u="none" strike="noStrike" kern="0" cap="none" spc="3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serviços.</a:t>
            </a:r>
            <a:r>
              <a:rPr kumimoji="0" sz="2200" b="0" i="0" u="none" strike="noStrike" kern="0" cap="none" spc="3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2200" b="0" i="0" u="none" strike="noStrike" kern="0" cap="none" spc="3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fato</a:t>
            </a:r>
            <a:r>
              <a:rPr kumimoji="0" sz="2200" b="0" i="0" u="none" strike="noStrike" kern="0" cap="none" spc="3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</a:t>
            </a:r>
            <a:r>
              <a:rPr kumimoji="0" sz="2200" b="0" i="0" u="none" strike="noStrike" kern="0" cap="none" spc="3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existência</a:t>
            </a:r>
            <a:r>
              <a:rPr kumimoji="0" sz="2200" b="0" i="0" u="none" strike="noStrike" kern="0" cap="none" spc="3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</a:t>
            </a:r>
            <a:r>
              <a:rPr kumimoji="0" sz="2200" b="0" i="0" u="none" strike="noStrike" kern="0" cap="none" spc="3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parceria</a:t>
            </a:r>
            <a:r>
              <a:rPr kumimoji="0" sz="2200" b="0" i="0" u="none" strike="noStrike" kern="0" cap="none" spc="3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não</a:t>
            </a:r>
            <a:r>
              <a:rPr kumimoji="0" sz="2200" b="0" i="0" u="none" strike="noStrike" kern="0" cap="none" spc="3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pode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significar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automaticamente</a:t>
            </a:r>
            <a:r>
              <a:rPr kumimoji="0" sz="22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(des)continuidade</a:t>
            </a:r>
            <a:r>
              <a:rPr kumimoji="0" sz="2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financiamentos.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14325" marR="0" lvl="0" indent="-301625" algn="just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lphaLcParenR" startAt="9"/>
              <a:tabLst>
                <a:tab pos="314325" algn="l"/>
              </a:tabLst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criar</a:t>
            </a:r>
            <a:r>
              <a:rPr kumimoji="0" sz="22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capacidades</a:t>
            </a:r>
            <a:r>
              <a:rPr kumimoji="0" sz="22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técnicas</a:t>
            </a:r>
            <a:r>
              <a:rPr kumimoji="0" sz="22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nos(as)</a:t>
            </a:r>
            <a:r>
              <a:rPr kumimoji="0" sz="22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trabalhadores(as)</a:t>
            </a:r>
            <a:r>
              <a:rPr kumimoji="0" sz="22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das</a:t>
            </a:r>
            <a:r>
              <a:rPr kumimoji="0" sz="22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unidades</a:t>
            </a:r>
            <a:r>
              <a:rPr kumimoji="0" sz="22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públicas</a:t>
            </a:r>
            <a:r>
              <a:rPr kumimoji="0" sz="22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2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entidades</a:t>
            </a:r>
            <a:r>
              <a:rPr kumimoji="0" sz="220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20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OSC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(educação</a:t>
            </a:r>
            <a:r>
              <a:rPr kumimoji="0" sz="2200" b="0" i="0" u="none" strike="noStrike" kern="0" cap="none" spc="-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permanente).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algn="just" defTabSz="914400" eaLnBrk="1" fontAlgn="auto" latinLnBrk="0" hangingPunct="1">
              <a:lnSpc>
                <a:spcPct val="100000"/>
              </a:lnSpc>
              <a:spcBef>
                <a:spcPts val="12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l)</a:t>
            </a:r>
            <a:r>
              <a:rPr kumimoji="0" sz="22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Estabelecer</a:t>
            </a:r>
            <a:r>
              <a:rPr kumimoji="0" sz="2200" b="1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22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Vínculo</a:t>
            </a:r>
            <a:r>
              <a:rPr kumimoji="0" sz="22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SUAS</a:t>
            </a:r>
            <a:r>
              <a:rPr kumimoji="0" sz="22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fundado não na</a:t>
            </a:r>
            <a:r>
              <a:rPr kumimoji="0" sz="22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substituição</a:t>
            </a:r>
            <a:r>
              <a:rPr kumimoji="0" sz="22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2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Estado,</a:t>
            </a:r>
            <a:r>
              <a:rPr kumimoji="0" sz="22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sob</a:t>
            </a:r>
            <a:r>
              <a:rPr kumimoji="0" sz="22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2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alegação de</a:t>
            </a:r>
            <a:r>
              <a:rPr kumimoji="0" sz="22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sua</a:t>
            </a:r>
            <a:r>
              <a:rPr kumimoji="0" sz="22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omissão </a:t>
            </a:r>
            <a:r>
              <a:rPr kumimoji="0" sz="22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</a:t>
            </a:r>
            <a:endParaRPr kumimoji="0" sz="2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7553" y="3885946"/>
            <a:ext cx="11817985" cy="17177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just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incapacidade,</a:t>
            </a:r>
            <a:r>
              <a:rPr kumimoji="0" sz="2200" b="1" i="0" u="none" strike="noStrike" kern="0" cap="none" spc="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mas</a:t>
            </a:r>
            <a:r>
              <a:rPr kumimoji="0" sz="2200" b="1" i="0" u="none" strike="noStrike" kern="0" cap="none" spc="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na</a:t>
            </a:r>
            <a:r>
              <a:rPr kumimoji="0" sz="2200" b="1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partilha</a:t>
            </a:r>
            <a:r>
              <a:rPr kumimoji="0" sz="2200" b="1" i="0" u="none" strike="noStrike" kern="0" cap="none" spc="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</a:t>
            </a:r>
            <a:r>
              <a:rPr kumimoji="0" sz="2200" b="1" i="0" u="none" strike="noStrike" kern="0" cap="none" spc="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compromisso</a:t>
            </a:r>
            <a:r>
              <a:rPr kumimoji="0" sz="2200" b="1" i="0" u="none" strike="noStrike" kern="0" cap="none" spc="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200" b="1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cobertura</a:t>
            </a:r>
            <a:r>
              <a:rPr kumimoji="0" sz="2200" b="1" i="0" u="none" strike="noStrike" kern="0" cap="none" spc="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200" b="1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uma</a:t>
            </a:r>
            <a:r>
              <a:rPr kumimoji="0" sz="2200" b="1" i="0" u="none" strike="noStrike" kern="0" cap="none" spc="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demanda</a:t>
            </a:r>
            <a:r>
              <a:rPr kumimoji="0" sz="2200" b="1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social,</a:t>
            </a:r>
            <a:r>
              <a:rPr kumimoji="0" sz="2200" b="1" i="0" u="none" strike="noStrike" kern="0" cap="none" spc="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</a:t>
            </a:r>
            <a:r>
              <a:rPr kumimoji="0" sz="2200" b="1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sz="22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enfrentamento</a:t>
            </a:r>
            <a:r>
              <a:rPr kumimoji="0" sz="2200" b="1" i="0" u="none" strike="noStrike" kern="0" cap="none" spc="5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200" b="1" i="0" u="none" strike="noStrike" kern="0" cap="none" spc="5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problemas</a:t>
            </a:r>
            <a:r>
              <a:rPr kumimoji="0" sz="2200" b="1" i="0" u="none" strike="noStrike" kern="0" cap="none" spc="5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200" b="1" i="0" u="none" strike="noStrike" kern="0" cap="none" spc="5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pública</a:t>
            </a:r>
            <a:r>
              <a:rPr kumimoji="0" sz="2200" b="1" i="0" u="none" strike="noStrike" kern="0" cap="none" spc="5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relevância</a:t>
            </a:r>
            <a:r>
              <a:rPr kumimoji="0" sz="2200" b="1" i="0" u="none" strike="noStrike" kern="0" cap="none" spc="5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200" b="1" i="0" u="none" strike="noStrike" kern="0" cap="none" spc="5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</a:t>
            </a:r>
            <a:r>
              <a:rPr kumimoji="0" sz="2200" b="1" i="0" u="none" strike="noStrike" kern="0" cap="none" spc="5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200" b="1" i="0" u="none" strike="noStrike" kern="0" cap="none" spc="5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coprodução</a:t>
            </a:r>
            <a:r>
              <a:rPr kumimoji="0" sz="2200" b="1" i="0" u="none" strike="noStrike" kern="0" cap="none" spc="5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200" b="1" i="0" u="none" strike="noStrike" kern="0" cap="none" spc="5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serviços</a:t>
            </a:r>
            <a:r>
              <a:rPr kumimoji="0" sz="2200" b="1" i="0" u="none" strike="noStrike" kern="0" cap="none" spc="5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públicos</a:t>
            </a:r>
            <a:r>
              <a:rPr kumimoji="0" sz="2200" b="1" i="0" u="none" strike="noStrike" kern="0" cap="none" spc="5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assistência</a:t>
            </a:r>
            <a:r>
              <a:rPr kumimoji="0" sz="22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social.</a:t>
            </a:r>
            <a:r>
              <a:rPr kumimoji="0" sz="22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endParaRPr kumimoji="0" lang="pt-BR" sz="2200" b="1" i="0" u="none" strike="noStrike" kern="0" cap="none" spc="-5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5080" lvl="0" indent="0" algn="just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“Para</a:t>
            </a:r>
            <a:r>
              <a:rPr kumimoji="0" sz="22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um</a:t>
            </a:r>
            <a:r>
              <a:rPr kumimoji="0" sz="22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mesmo</a:t>
            </a:r>
            <a:r>
              <a:rPr kumimoji="0" sz="2200" b="1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serviço</a:t>
            </a:r>
            <a:r>
              <a:rPr kumimoji="0" sz="22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2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um</a:t>
            </a:r>
            <a:r>
              <a:rPr kumimoji="0" sz="22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mesmo</a:t>
            </a:r>
            <a:r>
              <a:rPr kumimoji="0" sz="22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público, é</a:t>
            </a:r>
            <a:r>
              <a:rPr kumimoji="0" sz="22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preciso</a:t>
            </a:r>
            <a:r>
              <a:rPr kumimoji="0" sz="2200" b="1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ter referências</a:t>
            </a:r>
            <a:r>
              <a:rPr kumimoji="0" sz="22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semelhantes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2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critérios</a:t>
            </a:r>
            <a:r>
              <a:rPr kumimoji="0" sz="2200" b="1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200" b="1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padrões</a:t>
            </a:r>
            <a:r>
              <a:rPr kumimoji="0" sz="2200" b="1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</a:t>
            </a:r>
            <a:r>
              <a:rPr kumimoji="0" sz="22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que</a:t>
            </a:r>
            <a:r>
              <a:rPr kumimoji="0" sz="2200" b="1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</a:t>
            </a:r>
            <a:r>
              <a:rPr kumimoji="0" sz="2200" b="1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promova</a:t>
            </a:r>
            <a:r>
              <a:rPr kumimoji="0" sz="22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200" b="1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equidade</a:t>
            </a:r>
            <a:r>
              <a:rPr kumimoji="0" sz="2200" b="1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200" b="1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igualdade</a:t>
            </a:r>
            <a:r>
              <a:rPr kumimoji="0" sz="22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2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acesso</a:t>
            </a:r>
            <a:r>
              <a:rPr kumimoji="0" sz="2200" b="1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2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2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ofertas</a:t>
            </a:r>
            <a:r>
              <a:rPr kumimoji="0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”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65DD9E-6AAE-3DB3-FEBC-E4A8B673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935" y="457199"/>
            <a:ext cx="10736826" cy="461665"/>
          </a:xfrm>
        </p:spPr>
        <p:txBody>
          <a:bodyPr/>
          <a:lstStyle/>
          <a:p>
            <a:pPr algn="ctr"/>
            <a:r>
              <a:rPr lang="pt-BR" dirty="0"/>
              <a:t>MROSC COMO   MARCO DE PROCEDIMENTOS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877060F-F6AB-8437-5A22-6BC4C7452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0" y="1068210"/>
            <a:ext cx="9070258" cy="800219"/>
          </a:xfrm>
        </p:spPr>
        <p:txBody>
          <a:bodyPr/>
          <a:lstStyle/>
          <a:p>
            <a:r>
              <a:rPr lang="pt-BR" b="1" dirty="0"/>
              <a:t>MARCO REGULATÓRIO DAS ORGANIZAÇÕES DA SOCIEDADE CIVIL</a:t>
            </a:r>
          </a:p>
          <a:p>
            <a:pPr algn="ctr"/>
            <a:r>
              <a:rPr lang="pt-BR" b="1" dirty="0"/>
              <a:t>LEI  13.019 DE 2014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793A239-6DFF-FDF5-88DB-181EE57A1D90}"/>
              </a:ext>
            </a:extLst>
          </p:cNvPr>
          <p:cNvSpPr txBox="1"/>
          <p:nvPr/>
        </p:nvSpPr>
        <p:spPr>
          <a:xfrm>
            <a:off x="589936" y="2413338"/>
            <a:ext cx="10309122" cy="39703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3600" b="1" kern="0" dirty="0">
                <a:latin typeface="Biome" panose="020B0503030204020804" pitchFamily="34" charset="0"/>
                <a:cs typeface="Biome" panose="020B0503030204020804" pitchFamily="34" charset="0"/>
              </a:rPr>
              <a:t>Não há mais convenio e sim parceria</a:t>
            </a:r>
          </a:p>
          <a:p>
            <a:pPr algn="ctr"/>
            <a:r>
              <a:rPr lang="pt-BR" sz="3600" b="1" kern="0" dirty="0">
                <a:latin typeface="Biome" panose="020B0503030204020804" pitchFamily="34" charset="0"/>
                <a:cs typeface="Biome" panose="020B0503030204020804" pitchFamily="34" charset="0"/>
              </a:rPr>
              <a:t>Chamamento Publico transparente</a:t>
            </a:r>
          </a:p>
          <a:p>
            <a:pPr algn="ctr"/>
            <a:r>
              <a:rPr lang="pt-BR" sz="3600" b="1" kern="0" dirty="0">
                <a:latin typeface="Biome" panose="020B0503030204020804" pitchFamily="34" charset="0"/>
                <a:cs typeface="Biome" panose="020B0503030204020804" pitchFamily="34" charset="0"/>
              </a:rPr>
              <a:t>Termo de colaboração- Administração  Publica diz e a OSC executa  </a:t>
            </a:r>
          </a:p>
          <a:p>
            <a:pPr algn="ctr"/>
            <a:r>
              <a:rPr lang="pt-BR" sz="3600" b="1" kern="0" dirty="0">
                <a:latin typeface="Biome" panose="020B0503030204020804" pitchFamily="34" charset="0"/>
                <a:cs typeface="Biome" panose="020B0503030204020804" pitchFamily="34" charset="0"/>
              </a:rPr>
              <a:t>Termo de fomento organização propõe o projeto ao governo </a:t>
            </a:r>
          </a:p>
          <a:p>
            <a:pPr algn="ctr"/>
            <a:r>
              <a:rPr lang="pt-BR" sz="3600" b="1" kern="0" dirty="0">
                <a:latin typeface="Biome" panose="020B0503030204020804" pitchFamily="34" charset="0"/>
                <a:cs typeface="Biome" panose="020B0503030204020804" pitchFamily="34" charset="0"/>
              </a:rPr>
              <a:t>Cooperação  sem recursos financeiros </a:t>
            </a:r>
          </a:p>
        </p:txBody>
      </p:sp>
    </p:spTree>
    <p:extLst>
      <p:ext uri="{BB962C8B-B14F-4D97-AF65-F5344CB8AC3E}">
        <p14:creationId xmlns:p14="http://schemas.microsoft.com/office/powerpoint/2010/main" val="27072643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2131</Words>
  <Application>Microsoft Office PowerPoint</Application>
  <PresentationFormat>Widescreen</PresentationFormat>
  <Paragraphs>179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25</vt:i4>
      </vt:variant>
    </vt:vector>
  </HeadingPairs>
  <TitlesOfParts>
    <vt:vector size="34" baseType="lpstr">
      <vt:lpstr>Arial</vt:lpstr>
      <vt:lpstr>Arial Black</vt:lpstr>
      <vt:lpstr>Biome</vt:lpstr>
      <vt:lpstr>Calibri</vt:lpstr>
      <vt:lpstr>Calibri Light</vt:lpstr>
      <vt:lpstr>Poppins</vt:lpstr>
      <vt:lpstr>Tema do Office</vt:lpstr>
      <vt:lpstr>Office Theme</vt:lpstr>
      <vt:lpstr>1_Tema do Office</vt:lpstr>
      <vt:lpstr>Seminário  Governança, Transparência e Efetividade nas Parcerias de Colaboração entre Poder Público e as Organizações da Sociedade Civil</vt:lpstr>
      <vt:lpstr>OBJETIVOS   ESPAÇO DE REFLEXÃO E CAPACITAÇÃO  QUANTO AOS DESAFIOS  PARA A GOVERNANÇA , TRANSPARÊNCIA  EFETIVIDADE  EM PARCERIAS  ENTRE  OSC- ÓRGÃO GESTOR /SUAS   EM SERVIÇOS SOCIOASSISTENCIAIS      </vt:lpstr>
      <vt:lpstr>Relação Estado e Sociedade Civil                  em politicas sociais . Assistência social politica de seguridade social desde a CF-88  proteção social distributiva/não contributiva direito social e humano  </vt:lpstr>
      <vt:lpstr>Proteção Social – Assistência Social A   Proteção Social – Assistência Social  </vt:lpstr>
      <vt:lpstr>Novas  perspectivas na política estatal  Reconhecimento estatal da assistência social com politica social  pública  com inserção  percentual na renda liquida  odo orçamento dos entes federativos.  Assistência social  sob sistema federativo:  o SUAS é quem  opera os  serviços socioassistenciais pelo  ente federativo municipal. Prefeituras   órgão gestor  municipal da assistência social  CMAS     </vt:lpstr>
      <vt:lpstr>Apresentação do PowerPoint</vt:lpstr>
      <vt:lpstr>Apresentação do PowerPoint</vt:lpstr>
      <vt:lpstr>Fatos Históricos</vt:lpstr>
      <vt:lpstr>Apresentação do PowerPoint</vt:lpstr>
      <vt:lpstr>Rede socioassistencial do SUAS </vt:lpstr>
      <vt:lpstr>Apresentação do PowerPoint</vt:lpstr>
      <vt:lpstr>1nível 1º Nível Inscrição no Conselho Municipal de Assistência Social – CMAS</vt:lpstr>
      <vt:lpstr>1º Nível de reconhecimento: 1º Nível de reconhecimento: Inscrição no 1º Nível de reconhecimento: Inscrição no Conselho Municipal de Assistência Social (CMAS)Social (CMAS)Inscrição no Conselho Municipal de Assistência Social (CMAS)</vt:lpstr>
      <vt:lpstr>2ºNível de Reconhecimento: Cadastro Nacional de entidades de Assistencia Social ( CNEAS)</vt:lpstr>
      <vt:lpstr>3º Nível de reconhecimento: Certificação de Entidades Beneficentes de Assistência Social (CEBAS)</vt:lpstr>
      <vt:lpstr>Apresentação do PowerPoint</vt:lpstr>
      <vt:lpstr>Apresentação do PowerPoint</vt:lpstr>
      <vt:lpstr>Apresentação do PowerPoint</vt:lpstr>
      <vt:lpstr>Precisamos avançar no Vínculo SUAS</vt:lpstr>
      <vt:lpstr>Por que reordenamento?</vt:lpstr>
      <vt:lpstr>Em que consiste o reordenamento?</vt:lpstr>
      <vt:lpstr>em que consiste o reordenamento?</vt:lpstr>
      <vt:lpstr>Desafios e perspectivas</vt:lpstr>
      <vt:lpstr>Apresentação do PowerPoint</vt:lpstr>
      <vt:lpstr>MROSC COMO   MARCO DE PROCEDIMENTOS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Aldaiza Sposati</dc:creator>
  <cp:lastModifiedBy>Aldaiza Sposati</cp:lastModifiedBy>
  <cp:revision>2</cp:revision>
  <cp:lastPrinted>2026-05-27T18:32:53Z</cp:lastPrinted>
  <dcterms:created xsi:type="dcterms:W3CDTF">2026-05-13T14:44:38Z</dcterms:created>
  <dcterms:modified xsi:type="dcterms:W3CDTF">2026-05-27T18:39:13Z</dcterms:modified>
</cp:coreProperties>
</file>